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8" r:id="rId1"/>
    <p:sldMasterId id="2147483719" r:id="rId2"/>
    <p:sldMasterId id="2147483721" r:id="rId3"/>
    <p:sldMasterId id="2147483722" r:id="rId4"/>
  </p:sldMasterIdLst>
  <p:notesMasterIdLst>
    <p:notesMasterId r:id="rId36"/>
  </p:notes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4362" r:id="rId30"/>
    <p:sldId id="283" r:id="rId31"/>
    <p:sldId id="282" r:id="rId32"/>
    <p:sldId id="284" r:id="rId33"/>
    <p:sldId id="285" r:id="rId34"/>
    <p:sldId id="286" r:id="rId35"/>
  </p:sldIdLst>
  <p:sldSz cx="12436475" cy="6994525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onsolas" panose="020B0609020204030204" pitchFamily="49" charset="0"/>
      <p:regular r:id="rId41"/>
      <p:bold r:id="rId42"/>
      <p:italic r:id="rId43"/>
      <p:boldItalic r:id="rId44"/>
    </p:embeddedFont>
    <p:embeddedFont>
      <p:font typeface="Quattrocento Sans" panose="020B060402020202020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03">
          <p15:clr>
            <a:srgbClr val="A4A3A4"/>
          </p15:clr>
        </p15:guide>
        <p15:guide id="2" pos="39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D47DA6-6F01-4862-94E0-C798B3C3C46B}" v="7" dt="2019-03-01T15:32:29.5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296" y="52"/>
      </p:cViewPr>
      <p:guideLst>
        <p:guide orient="horz" pos="2203"/>
        <p:guide pos="39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5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8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th M" userId="92076a65255a0dd3" providerId="LiveId" clId="{F0D47DA6-6F01-4862-94E0-C798B3C3C46B}"/>
    <pc:docChg chg="addSld delSld modSld sldOrd modMainMaster">
      <pc:chgData name="Seth M" userId="92076a65255a0dd3" providerId="LiveId" clId="{F0D47DA6-6F01-4862-94E0-C798B3C3C46B}" dt="2019-03-01T15:32:29.539" v="8"/>
      <pc:docMkLst>
        <pc:docMk/>
      </pc:docMkLst>
      <pc:sldChg chg="del">
        <pc:chgData name="Seth M" userId="92076a65255a0dd3" providerId="LiveId" clId="{F0D47DA6-6F01-4862-94E0-C798B3C3C46B}" dt="2019-03-01T15:29:34.661" v="4" actId="2696"/>
        <pc:sldMkLst>
          <pc:docMk/>
          <pc:sldMk cId="0" sldId="257"/>
        </pc:sldMkLst>
      </pc:sldChg>
      <pc:sldChg chg="ord">
        <pc:chgData name="Seth M" userId="92076a65255a0dd3" providerId="LiveId" clId="{F0D47DA6-6F01-4862-94E0-C798B3C3C46B}" dt="2019-03-01T15:32:25.837" v="7"/>
        <pc:sldMkLst>
          <pc:docMk/>
          <pc:sldMk cId="0" sldId="283"/>
        </pc:sldMkLst>
      </pc:sldChg>
      <pc:sldChg chg="del">
        <pc:chgData name="Seth M" userId="92076a65255a0dd3" providerId="LiveId" clId="{F0D47DA6-6F01-4862-94E0-C798B3C3C46B}" dt="2019-03-01T15:29:03.212" v="3" actId="2696"/>
        <pc:sldMkLst>
          <pc:docMk/>
          <pc:sldMk cId="0" sldId="287"/>
        </pc:sldMkLst>
      </pc:sldChg>
      <pc:sldChg chg="add ord modTransition">
        <pc:chgData name="Seth M" userId="92076a65255a0dd3" providerId="LiveId" clId="{F0D47DA6-6F01-4862-94E0-C798B3C3C46B}" dt="2019-03-01T15:32:29.539" v="8"/>
        <pc:sldMkLst>
          <pc:docMk/>
          <pc:sldMk cId="3573398188" sldId="4362"/>
        </pc:sldMkLst>
      </pc:sldChg>
      <pc:sldMasterChg chg="modSldLayout">
        <pc:chgData name="Seth M" userId="92076a65255a0dd3" providerId="LiveId" clId="{F0D47DA6-6F01-4862-94E0-C798B3C3C46B}" dt="2019-03-01T15:28:50.236" v="2"/>
        <pc:sldMasterMkLst>
          <pc:docMk/>
          <pc:sldMasterMk cId="0" sldId="2147483720"/>
        </pc:sldMasterMkLst>
        <pc:sldLayoutChg chg="modTransition">
          <pc:chgData name="Seth M" userId="92076a65255a0dd3" providerId="LiveId" clId="{F0D47DA6-6F01-4862-94E0-C798B3C3C46B}" dt="2019-03-01T15:28:50.236" v="2"/>
          <pc:sldLayoutMkLst>
            <pc:docMk/>
            <pc:sldMasterMk cId="0" sldId="2147483720"/>
            <pc:sldLayoutMk cId="3509114697" sldId="2147483723"/>
          </pc:sldLayoutMkLst>
        </pc:sldLayoutChg>
      </pc:sldMasterChg>
    </pc:docChg>
  </pc:docChgLst>
</pc:chgInfo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" name="Google Shape;6;n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1000" y="187552"/>
            <a:ext cx="1926660" cy="24311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n"/>
          <p:cNvSpPr/>
          <p:nvPr/>
        </p:nvSpPr>
        <p:spPr>
          <a:xfrm>
            <a:off x="2566930" y="202169"/>
            <a:ext cx="391007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E36C09"/>
                </a:solidFill>
                <a:latin typeface="Arial"/>
                <a:ea typeface="Arial"/>
                <a:cs typeface="Arial"/>
                <a:sym typeface="Arial"/>
              </a:rPr>
              <a:t>Cortana Intelligence Suite Workshop Class Notebook</a:t>
            </a:r>
            <a:endParaRPr sz="2800" b="1" i="0" u="none" strike="noStrike" cap="none">
              <a:solidFill>
                <a:srgbClr val="E36C0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p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Quattrocento Sans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2014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1/8/2019 7:01 PM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4" name="Google Shape;40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5" name="Google Shape;405;p1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06" name="Google Shape;406;p1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5715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Quattrocento Sans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11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Quattrocento Sans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1/8/2019 7:01 PM</a:t>
            </a:r>
            <a:endParaRPr sz="12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08" name="Google Shape;408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Quattrocento Sans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</a:t>
            </a:fld>
            <a:endParaRPr sz="12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4" name="Google Shape;41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9" name="Google Shape;41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2" name="Google Shape;462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Here is the data scientist’s inner loop of work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3" name="Google Shape;463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Quattrocento Sans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13</a:t>
            </a:fld>
            <a:endParaRPr sz="1200" b="0" i="0" u="none" strike="noStrike" cap="non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53" name="Google Shape;55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59" name="Google Shape;55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5" name="Google Shape;565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6" name="Google Shape;616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17" name="Google Shape;617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4" name="Google Shape;62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30" name="Google Shape;63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4" name="Google Shape;3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36" name="Google Shape;63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2" name="Google Shape;64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8" name="Google Shape;64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4" name="Google Shape;654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Data prep needs to be versioned as part of training as well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Wrangling / training / inferencing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Ingress controller for routing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Traffic from k8s / aml is looking at istio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Confuse.com in UK</a:t>
            </a:r>
            <a:endParaRPr/>
          </a:p>
        </p:txBody>
      </p:sp>
      <p:sp>
        <p:nvSpPr>
          <p:cNvPr id="655" name="Google Shape;655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411" y="1143000"/>
            <a:ext cx="54873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1" name="Google Shape;661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Make this slide animation.</a:t>
            </a:r>
            <a:endParaRPr/>
          </a:p>
          <a:p>
            <a:pPr marL="342880" lvl="0" indent="-2666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Developer work on the IDE of their choice on the application code.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They commit the code to source control of their choice (VSTS has good support for various source controls)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Separately, Data scientist work on developing their model.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Once happy they publish the model to a model repository (we can extend this with Vienna)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A build is kicked off in VSTS based on the commit in GitHub.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VSTS Build pipeline pulls the latest model from Blob container (can be extended with Vienna Model Management Service) and creates a container.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VSTS pushes the image to private image repository in Azure Container Registry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On a set schedule (nightly), release pipeline is kicked off.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Latest image from ACR is pulled and deployed across Kubernetes cluster on ACS.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Users request for the app goes through DNS server.</a:t>
            </a:r>
            <a:endParaRPr/>
          </a:p>
          <a:p>
            <a:pPr marL="342880" lvl="0" indent="-34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DNS server passes the request to load balancer and sends the response back to user.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2" name="Google Shape;662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32" name="Google Shape;73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[10:50 AM] Tim </a:t>
            </a:r>
            <a:r>
              <a:rPr lang="en-US" err="1"/>
              <a:t>ScarfeJordan</a:t>
            </a:r>
            <a:r>
              <a:rPr lang="en-US"/>
              <a:t> Edwards thanks for this! Assumptions: 1) the model store is keyed in some way on the build ID and/or the git commit id? 2) the ML pipeline is calling out to data bricks using the jobs API with python source checked into git i.e. not calling a mutable notebook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r>
              <a:rPr lang="en-US"/>
              <a:t>[11:23 AM] Jordan </a:t>
            </a:r>
            <a:r>
              <a:rPr lang="en-US" err="1"/>
              <a:t>EdwardsTim</a:t>
            </a:r>
            <a:r>
              <a:rPr lang="en-US"/>
              <a:t> Scarfe -</a:t>
            </a:r>
          </a:p>
          <a:p>
            <a:r>
              <a:rPr lang="en-US"/>
              <a:t>yes the model is pinned with the git commit as well as the pipeline / build ID (so you have an audit trail to exactly how it was produced)</a:t>
            </a:r>
          </a:p>
          <a:p>
            <a:r>
              <a:rPr lang="en-US"/>
              <a:t>yes the job should submit sources that are in git not in a magic notebook on the file system</a:t>
            </a:r>
          </a:p>
          <a:p>
            <a:r>
              <a:rPr lang="en-US"/>
              <a:t>&lt;https://teams.microsoft.com/l/message/19:bfb1b4d771ff441393e2c89c9e80d14c@thread.skype/1547059832334?tenantId=72f988bf-86f1-41af-91ab-2d7cd011db47&amp;amp;groupId=66aa6f64-da6b-491b-b2e3-8e43ae872a7c&amp;amp;parentMessageId=1547054108278&amp;amp;teamName=DevOps for A.I. </a:t>
            </a:r>
            <a:r>
              <a:rPr lang="en-US" err="1"/>
              <a:t>V-Team&amp;amp;channelName</a:t>
            </a:r>
            <a:r>
              <a:rPr lang="en-US"/>
              <a:t>=</a:t>
            </a:r>
            <a:r>
              <a:rPr lang="en-US" err="1"/>
              <a:t>General&amp;amp;createdTime</a:t>
            </a:r>
            <a:r>
              <a:rPr lang="en-US"/>
              <a:t>=1547059832334&gt;</a:t>
            </a:r>
          </a:p>
          <a:p>
            <a:endParaRPr lang="en-US"/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Ideally release in my opinion will be automated to a staging environment once a new model hits the model store, Then integration testing and then a manual release gate for deployment to production, so I would not have the arrow from the repo with inference code changes directly triggering a release ... changes to inference code should trigger the build pipeline too. Perhaps there is room for triggering a different build pipeline based on filter conditions (Path Filters) that follows a </a:t>
            </a:r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seperate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path other that registering a new model 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C85D7-00F8-4974-AB9B-DBC46362CC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5115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9" name="Google Shape;749;p28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50" name="Google Shape;750;p2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28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28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28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7" name="Google Shape;737;p27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38" name="Google Shape;738;p27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27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27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27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1" name="Google Shape;761;p29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2" name="Google Shape;762;p2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29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Google Shape;764;p29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29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" name="Google Shape;309;p4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0" name="Google Shape;310;p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4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4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4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3" name="Google Shape;773;p30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4" name="Google Shape;774;p3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30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30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30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5" name="Google Shape;785;p31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6" name="Google Shape;786;p3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31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31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31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1" name="Google Shape;331;p5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2" name="Google Shape;332;p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5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5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" name="Google Shape;344;p6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5" name="Google Shape;345;p6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6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6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6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6" name="Google Shape;356;p7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7" name="Google Shape;357;p7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7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7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7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8" name="Google Shape;368;p8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9" name="Google Shape;369;p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8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8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8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1" name="Google Shape;381;p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9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9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9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p10:notes"/>
          <p:cNvSpPr txBox="1">
            <a:spLocks noGrp="1"/>
          </p:cNvSpPr>
          <p:nvPr>
            <p:ph type="body" idx="1"/>
          </p:nvPr>
        </p:nvSpPr>
        <p:spPr>
          <a:xfrm>
            <a:off x="381000" y="4321432"/>
            <a:ext cx="6096000" cy="413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3" name="Google Shape;393;p1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 Ignite 2015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10:notes"/>
          <p:cNvSpPr txBox="1">
            <a:spLocks noGrp="1"/>
          </p:cNvSpPr>
          <p:nvPr>
            <p:ph type="ft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MICROSOFT MAKES NO WARRANTIES, EXPRESS, IMPLIED OR STATUTORY, AS TO THE INFORMATION IN THIS PRESENTATION.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10:notes"/>
          <p:cNvSpPr txBox="1">
            <a:spLocks noGrp="1"/>
          </p:cNvSpPr>
          <p:nvPr>
            <p:ph type="dt" idx="10"/>
          </p:nvPr>
        </p:nvSpPr>
        <p:spPr>
          <a:xfrm>
            <a:off x="3884815" y="0"/>
            <a:ext cx="2971587" cy="45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1/3/2019 9:34 AM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10:notes"/>
          <p:cNvSpPr txBox="1">
            <a:spLocks noGrp="1"/>
          </p:cNvSpPr>
          <p:nvPr>
            <p:ph type="sldNum" idx="12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fall2018mlads" TargetMode="External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0.png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 Solid">
  <p:cSld name="9_Title Slide Solid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975" y="0"/>
            <a:ext cx="12434714" cy="699551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-16040" y="0"/>
            <a:ext cx="6103800" cy="6994500"/>
          </a:xfrm>
          <a:prstGeom prst="rect">
            <a:avLst/>
          </a:prstGeom>
          <a:solidFill>
            <a:srgbClr val="000000">
              <a:alpha val="54509"/>
            </a:srgbClr>
          </a:solidFill>
          <a:ln>
            <a:noFill/>
          </a:ln>
        </p:spPr>
        <p:txBody>
          <a:bodyPr spcFirstLastPara="1" wrap="square" lIns="182775" tIns="146225" rIns="182775" bIns="146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153877" y="2098357"/>
            <a:ext cx="5316300" cy="27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9900" tIns="186525" rIns="149225" bIns="93250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Calibri"/>
              <a:buNone/>
              <a:defRPr sz="4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786" y="204778"/>
            <a:ext cx="1985862" cy="730297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>
            <a:spLocks noGrp="1"/>
          </p:cNvSpPr>
          <p:nvPr>
            <p:ph type="body" idx="1"/>
          </p:nvPr>
        </p:nvSpPr>
        <p:spPr>
          <a:xfrm>
            <a:off x="153877" y="4896169"/>
            <a:ext cx="53163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9900" tIns="93250" rIns="93250" bIns="46625" anchor="t" anchorCtr="0"/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/>
          </p:nvPr>
        </p:nvSpPr>
        <p:spPr>
          <a:xfrm>
            <a:off x="856627" y="466302"/>
            <a:ext cx="4011000" cy="16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5287122" y="1007082"/>
            <a:ext cx="6296100" cy="49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4381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300"/>
              <a:buChar char="•"/>
              <a:defRPr sz="3300"/>
            </a:lvl1pPr>
            <a:lvl2pPr marL="914400" lvl="1" indent="-412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2"/>
          </p:nvPr>
        </p:nvSpPr>
        <p:spPr>
          <a:xfrm>
            <a:off x="856627" y="2098357"/>
            <a:ext cx="4011000" cy="38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856627" y="466302"/>
            <a:ext cx="4011000" cy="16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>
            <a:spLocks noGrp="1"/>
          </p:cNvSpPr>
          <p:nvPr>
            <p:ph type="pic" idx="2"/>
          </p:nvPr>
        </p:nvSpPr>
        <p:spPr>
          <a:xfrm>
            <a:off x="5287122" y="1007082"/>
            <a:ext cx="6296100" cy="49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>
            <a:off x="856627" y="2098357"/>
            <a:ext cx="4011000" cy="38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855008" y="372394"/>
            <a:ext cx="107265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 rot="5400000">
            <a:off x="3999267" y="-1282332"/>
            <a:ext cx="4437900" cy="107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 rot="5400000">
            <a:off x="7276767" y="1995394"/>
            <a:ext cx="5927700" cy="26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body" idx="1"/>
          </p:nvPr>
        </p:nvSpPr>
        <p:spPr>
          <a:xfrm rot="5400000">
            <a:off x="1835846" y="-608456"/>
            <a:ext cx="5927700" cy="78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ccent Color 1">
  <p:cSld name="Section Title Accent Color 1">
    <p:bg>
      <p:bgPr>
        <a:solidFill>
          <a:schemeClr val="accent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274640" y="2125664"/>
            <a:ext cx="11887200" cy="12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3250" rIns="0" bIns="9325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Quattrocento Sans"/>
              <a:buNone/>
              <a:defRPr sz="7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2011714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91146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146300" bIns="91425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 Photo_Option">
  <p:cSld name="2_Title Slide Photo_O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5" y="-635"/>
            <a:ext cx="12435840" cy="699516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/>
          <p:nvPr/>
        </p:nvSpPr>
        <p:spPr>
          <a:xfrm>
            <a:off x="5757797" y="2145699"/>
            <a:ext cx="6404040" cy="3561363"/>
          </a:xfrm>
          <a:prstGeom prst="rect">
            <a:avLst/>
          </a:prstGeom>
          <a:solidFill>
            <a:srgbClr val="002050">
              <a:alpha val="81176"/>
            </a:srgbClr>
          </a:solidFill>
          <a:ln>
            <a:noFill/>
          </a:ln>
        </p:spPr>
        <p:txBody>
          <a:bodyPr spcFirstLastPara="1" wrap="square" lIns="182875" tIns="146300" rIns="182875" bIns="1463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5761101" y="2145699"/>
            <a:ext cx="6400736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146300" bIns="91425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Quattrocento Sans"/>
              <a:buNone/>
              <a:defRPr sz="5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5759449" y="3974479"/>
            <a:ext cx="6402388" cy="173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109725" rIns="146300" bIns="109725" anchor="t" anchorCtr="0"/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sz="3200">
                <a:solidFill>
                  <a:srgbClr val="FFFFFF"/>
                </a:solidFill>
              </a:defRPr>
            </a:lvl1pPr>
            <a:lvl2pPr marL="914400" lvl="1" indent="-331469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2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20"/>
              <a:buChar char="•"/>
              <a:defRPr/>
            </a:lvl3pPr>
            <a:lvl4pPr marL="1828800" lvl="3" indent="-331469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20"/>
              <a:buChar char="•"/>
              <a:defRPr/>
            </a:lvl4pPr>
            <a:lvl5pPr marL="2286000" lvl="4" indent="-33147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2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04" name="Google Shape;104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51477" y="6164262"/>
            <a:ext cx="1686560" cy="363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5" y="-635"/>
            <a:ext cx="12435840" cy="699516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/>
          <p:nvPr/>
        </p:nvSpPr>
        <p:spPr>
          <a:xfrm>
            <a:off x="5757797" y="2145699"/>
            <a:ext cx="6404040" cy="3561363"/>
          </a:xfrm>
          <a:prstGeom prst="rect">
            <a:avLst/>
          </a:prstGeom>
          <a:solidFill>
            <a:srgbClr val="002050">
              <a:alpha val="81176"/>
            </a:srgbClr>
          </a:solidFill>
          <a:ln>
            <a:noFill/>
          </a:ln>
        </p:spPr>
        <p:txBody>
          <a:bodyPr spcFirstLastPara="1" wrap="square" lIns="182875" tIns="146300" rIns="182875" bIns="1463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7" name="Google Shape;107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51477" y="6164262"/>
            <a:ext cx="1686560" cy="363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logo slide">
  <p:cSld name="Closing logo slide">
    <p:bg>
      <p:bgPr>
        <a:solidFill>
          <a:schemeClr val="l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/>
        </p:nvSpPr>
        <p:spPr>
          <a:xfrm>
            <a:off x="274638" y="6292888"/>
            <a:ext cx="11856403" cy="40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46300" rIns="182875" bIns="1463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2014 Microsoft Corporation. All rights reserved.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4237" y="3145040"/>
            <a:ext cx="3278492" cy="70444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/>
        </p:nvSpPr>
        <p:spPr>
          <a:xfrm>
            <a:off x="274638" y="6292888"/>
            <a:ext cx="11856403" cy="40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46300" rIns="182875" bIns="1463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2015 Microsoft Corporation. All rights reserved.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9230" y="3145040"/>
            <a:ext cx="3288506" cy="704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855008" y="372394"/>
            <a:ext cx="107265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595914" y="1464074"/>
            <a:ext cx="11239200" cy="23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97">
          <p15:clr>
            <a:srgbClr val="5ACBF0"/>
          </p15:clr>
        </p15:guide>
        <p15:guide id="2" orient="horz" pos="294">
          <p15:clr>
            <a:srgbClr val="5ACBF0"/>
          </p15:clr>
        </p15:guide>
        <p15:guide id="3" orient="horz" pos="922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2">
  <p:cSld name="Title and Content 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274320" y="296898"/>
            <a:ext cx="11887518" cy="1828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146300" bIns="91425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Quattrocento Sans"/>
              <a:buNone/>
              <a:defRPr sz="5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1"/>
          </p:nvPr>
        </p:nvSpPr>
        <p:spPr>
          <a:xfrm>
            <a:off x="274638" y="2597162"/>
            <a:ext cx="7315200" cy="410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146300" bIns="91425" anchor="t" anchorCtr="0"/>
          <a:lstStyle>
            <a:lvl1pPr marL="457200" lvl="0" indent="-2286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6576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2400"/>
            </a:lvl2pPr>
            <a:lvl3pPr marL="1371600" lvl="2" indent="-36576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2400"/>
            </a:lvl3pPr>
            <a:lvl4pPr marL="1828800" lvl="3" indent="-36576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2400"/>
            </a:lvl4pPr>
            <a:lvl5pPr marL="2286000" lvl="4" indent="-36576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24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body" idx="1"/>
          </p:nvPr>
        </p:nvSpPr>
        <p:spPr>
          <a:xfrm>
            <a:off x="595914" y="1464074"/>
            <a:ext cx="11239200" cy="23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97">
          <p15:clr>
            <a:srgbClr val="5ACBF0"/>
          </p15:clr>
        </p15:guide>
        <p15:guide id="2" orient="horz" pos="294">
          <p15:clr>
            <a:srgbClr val="5ACBF0"/>
          </p15:clr>
        </p15:guide>
        <p15:guide id="3" orient="horz" pos="922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alkin">
  <p:cSld name="Walkin">
    <p:bg>
      <p:bgPr>
        <a:solidFill>
          <a:schemeClr val="accen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6" descr="An image of neuronetwork.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2" y="0"/>
            <a:ext cx="12432948" cy="699452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6"/>
          <p:cNvSpPr txBox="1"/>
          <p:nvPr/>
        </p:nvSpPr>
        <p:spPr>
          <a:xfrm>
            <a:off x="431822" y="2728021"/>
            <a:ext cx="80724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46300" rIns="137150" bIns="1463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Machine Learning, AI,</a:t>
            </a:r>
            <a:br>
              <a:rPr lang="en-US" sz="45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45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 Data Science Conference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26" descr="Microsoft logo white text versi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5914" y="597450"/>
            <a:ext cx="1393441" cy="2984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26"/>
          <p:cNvGrpSpPr/>
          <p:nvPr/>
        </p:nvGrpSpPr>
        <p:grpSpPr>
          <a:xfrm>
            <a:off x="8151609" y="2623254"/>
            <a:ext cx="3736586" cy="1748110"/>
            <a:chOff x="8377689" y="3035497"/>
            <a:chExt cx="3662961" cy="1714001"/>
          </a:xfrm>
        </p:grpSpPr>
        <p:cxnSp>
          <p:nvCxnSpPr>
            <p:cNvPr id="137" name="Google Shape;137;p26"/>
            <p:cNvCxnSpPr/>
            <p:nvPr/>
          </p:nvCxnSpPr>
          <p:spPr>
            <a:xfrm>
              <a:off x="11056950" y="3035497"/>
              <a:ext cx="0" cy="1680600"/>
            </a:xfrm>
            <a:prstGeom prst="straightConnector1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8" name="Google Shape;138;p26"/>
            <p:cNvCxnSpPr/>
            <p:nvPr/>
          </p:nvCxnSpPr>
          <p:spPr>
            <a:xfrm>
              <a:off x="11056950" y="3875727"/>
              <a:ext cx="914400" cy="0"/>
            </a:xfrm>
            <a:prstGeom prst="straightConnector1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39" name="Google Shape;139;p26"/>
            <p:cNvSpPr txBox="1"/>
            <p:nvPr/>
          </p:nvSpPr>
          <p:spPr>
            <a:xfrm>
              <a:off x="8377689" y="3385436"/>
              <a:ext cx="2679300" cy="96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6525" tIns="149225" rIns="186525" bIns="149225" anchor="ctr" anchorCtr="0">
              <a:noAutofit/>
            </a:bodyPr>
            <a:lstStyle/>
            <a:p>
              <a:pPr marL="0" marR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Quattrocento Sans"/>
                <a:buNone/>
              </a:pPr>
              <a:r>
                <a:rPr lang="en-US"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November 12–14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Quattrocento Sans"/>
                <a:buNone/>
              </a:pPr>
              <a:r>
                <a:rPr lang="en-US"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Redmond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6"/>
            <p:cNvSpPr txBox="1"/>
            <p:nvPr/>
          </p:nvSpPr>
          <p:spPr>
            <a:xfrm>
              <a:off x="11056950" y="3475328"/>
              <a:ext cx="9837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3250" tIns="93250" rIns="93250" bIns="93250" anchor="b" anchorCtr="0">
              <a:noAutofit/>
            </a:bodyPr>
            <a:lstStyle/>
            <a:p>
              <a:pPr marL="0" marR="0" lvl="0" indent="0" algn="l" rtl="0">
                <a:lnSpc>
                  <a:spcPct val="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100"/>
                <a:buFont typeface="Quattrocento Sans"/>
                <a:buNone/>
              </a:pPr>
              <a:r>
                <a:rPr lang="en-US" sz="61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6"/>
            <p:cNvSpPr txBox="1"/>
            <p:nvPr/>
          </p:nvSpPr>
          <p:spPr>
            <a:xfrm>
              <a:off x="11056950" y="4351098"/>
              <a:ext cx="9837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3250" tIns="93250" rIns="93250" bIns="93250" anchor="t" anchorCtr="0">
              <a:noAutofit/>
            </a:bodyPr>
            <a:lstStyle/>
            <a:p>
              <a:pPr marL="0" marR="0" lvl="0" indent="0" algn="l" rtl="0">
                <a:lnSpc>
                  <a:spcPct val="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100"/>
                <a:buFont typeface="Quattrocento Sans"/>
                <a:buNone/>
              </a:pPr>
              <a:r>
                <a:rPr lang="en-US" sz="61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chemeClr val="dk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7" descr="Microsoft logo white text version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5914" y="597450"/>
            <a:ext cx="1393441" cy="298432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595914" y="3039098"/>
            <a:ext cx="93273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sz="37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body" idx="1"/>
          </p:nvPr>
        </p:nvSpPr>
        <p:spPr>
          <a:xfrm>
            <a:off x="595914" y="4041281"/>
            <a:ext cx="9327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72">
          <p15:clr>
            <a:srgbClr val="5ACBF0"/>
          </p15:clr>
        </p15:guide>
        <p15:guide id="2" orient="horz" pos="2546">
          <p15:clr>
            <a:srgbClr val="5ACBF0"/>
          </p15:clr>
        </p15:guide>
        <p15:guide id="3" pos="6255">
          <p15:clr>
            <a:srgbClr val="5ACBF0"/>
          </p15:clr>
        </p15:guide>
        <p15:guide id="4" orient="horz" pos="2203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Non-bulleted text">
  <p:cSld name="Title &amp; Non-bulleted 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8"/>
          <p:cNvSpPr txBox="1">
            <a:spLocks noGrp="1"/>
          </p:cNvSpPr>
          <p:nvPr>
            <p:ph type="body" idx="1"/>
          </p:nvPr>
        </p:nvSpPr>
        <p:spPr>
          <a:xfrm>
            <a:off x="598148" y="1462925"/>
            <a:ext cx="11239200" cy="23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94">
          <p15:clr>
            <a:srgbClr val="5ACBF0"/>
          </p15:clr>
        </p15:guide>
        <p15:guide id="2" orient="horz" pos="923">
          <p15:clr>
            <a:srgbClr val="5ACBF0"/>
          </p15:clr>
        </p15:guide>
        <p15:guide id="3" orient="horz" pos="1297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Non-bulleted text">
  <p:cSld name="Two Column Non-bulleted text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body" idx="1"/>
          </p:nvPr>
        </p:nvSpPr>
        <p:spPr>
          <a:xfrm>
            <a:off x="595914" y="1463669"/>
            <a:ext cx="5316600" cy="16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None/>
              <a:defRPr sz="29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2000" b="0"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600" b="0"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None/>
              <a:defRPr sz="1400" b="0"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None/>
              <a:defRPr sz="1400" b="0"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body" idx="2"/>
          </p:nvPr>
        </p:nvSpPr>
        <p:spPr>
          <a:xfrm>
            <a:off x="6525448" y="1463669"/>
            <a:ext cx="5316600" cy="16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None/>
              <a:defRPr sz="29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2000" b="0"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600" b="0"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None/>
              <a:defRPr sz="1400" b="0"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None/>
              <a:defRPr sz="1400" b="0"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94">
          <p15:clr>
            <a:srgbClr val="5ACBF0"/>
          </p15:clr>
        </p15:guide>
        <p15:guide id="2" orient="horz" pos="1297">
          <p15:clr>
            <a:srgbClr val="5ACBF0"/>
          </p15:clr>
        </p15:guide>
        <p15:guide id="3" orient="horz" pos="922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Bullet text">
  <p:cSld name="Two Column Bullet 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body" idx="1"/>
          </p:nvPr>
        </p:nvSpPr>
        <p:spPr>
          <a:xfrm>
            <a:off x="595914" y="1466097"/>
            <a:ext cx="5316600" cy="16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937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·"/>
              <a:defRPr sz="29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·"/>
              <a:defRPr sz="2000" b="0"/>
            </a:lvl2pPr>
            <a:lvl3pPr marL="1371600" lvl="2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·"/>
              <a:defRPr sz="1600" b="0"/>
            </a:lvl3pPr>
            <a:lvl4pPr marL="1828800" lvl="3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/>
            </a:lvl4pPr>
            <a:lvl5pPr marL="2286000" lvl="4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body" idx="2"/>
          </p:nvPr>
        </p:nvSpPr>
        <p:spPr>
          <a:xfrm>
            <a:off x="6518045" y="1466097"/>
            <a:ext cx="5316600" cy="16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937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·"/>
              <a:defRPr sz="29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·"/>
              <a:defRPr sz="2000" b="0"/>
            </a:lvl2pPr>
            <a:lvl3pPr marL="1371600" lvl="2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·"/>
              <a:defRPr sz="1600" b="0"/>
            </a:lvl3pPr>
            <a:lvl4pPr marL="1828800" lvl="3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/>
            </a:lvl4pPr>
            <a:lvl5pPr marL="2286000" lvl="4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94">
          <p15:clr>
            <a:srgbClr val="5ACBF0"/>
          </p15:clr>
        </p15:guide>
        <p15:guide id="2" orient="horz" pos="1301">
          <p15:clr>
            <a:srgbClr val="5ACBF0"/>
          </p15:clr>
        </p15:guide>
        <p15:guide id="3" orient="horz" pos="922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ith grid">
  <p:cSld name="Title Only with grid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795">
          <p15:clr>
            <a:srgbClr val="A4A3A4"/>
          </p15:clr>
        </p15:guide>
        <p15:guide id="2" pos="981">
          <p15:clr>
            <a:srgbClr val="A4A3A4"/>
          </p15:clr>
        </p15:guide>
        <p15:guide id="3" pos="1401">
          <p15:clr>
            <a:srgbClr val="A4A3A4"/>
          </p15:clr>
        </p15:guide>
        <p15:guide id="4" pos="1587">
          <p15:clr>
            <a:srgbClr val="A4A3A4"/>
          </p15:clr>
        </p15:guide>
        <p15:guide id="5" pos="2006">
          <p15:clr>
            <a:srgbClr val="A4A3A4"/>
          </p15:clr>
        </p15:guide>
        <p15:guide id="6" pos="2193">
          <p15:clr>
            <a:srgbClr val="A4A3A4"/>
          </p15:clr>
        </p15:guide>
        <p15:guide id="7" pos="2612">
          <p15:clr>
            <a:srgbClr val="A4A3A4"/>
          </p15:clr>
        </p15:guide>
        <p15:guide id="8" pos="2799">
          <p15:clr>
            <a:srgbClr val="A4A3A4"/>
          </p15:clr>
        </p15:guide>
        <p15:guide id="9" pos="3218">
          <p15:clr>
            <a:srgbClr val="A4A3A4"/>
          </p15:clr>
        </p15:guide>
        <p15:guide id="10" pos="3405">
          <p15:clr>
            <a:srgbClr val="A4A3A4"/>
          </p15:clr>
        </p15:guide>
        <p15:guide id="11" pos="3824">
          <p15:clr>
            <a:srgbClr val="A4A3A4"/>
          </p15:clr>
        </p15:guide>
        <p15:guide id="12" pos="4011">
          <p15:clr>
            <a:srgbClr val="A4A3A4"/>
          </p15:clr>
        </p15:guide>
        <p15:guide id="13" pos="4430">
          <p15:clr>
            <a:srgbClr val="A4A3A4"/>
          </p15:clr>
        </p15:guide>
        <p15:guide id="14" pos="4617">
          <p15:clr>
            <a:srgbClr val="A4A3A4"/>
          </p15:clr>
        </p15:guide>
        <p15:guide id="15" pos="5036">
          <p15:clr>
            <a:srgbClr val="A4A3A4"/>
          </p15:clr>
        </p15:guide>
        <p15:guide id="16" pos="5223">
          <p15:clr>
            <a:srgbClr val="A4A3A4"/>
          </p15:clr>
        </p15:guide>
        <p15:guide id="17" pos="5640">
          <p15:clr>
            <a:srgbClr val="A4A3A4"/>
          </p15:clr>
        </p15:guide>
        <p15:guide id="18" pos="5829">
          <p15:clr>
            <a:srgbClr val="A4A3A4"/>
          </p15:clr>
        </p15:guide>
        <p15:guide id="19" pos="6246">
          <p15:clr>
            <a:srgbClr val="A4A3A4"/>
          </p15:clr>
        </p15:guide>
        <p15:guide id="20" pos="6434">
          <p15:clr>
            <a:srgbClr val="A4A3A4"/>
          </p15:clr>
        </p15:guide>
        <p15:guide id="21" pos="6852">
          <p15:clr>
            <a:srgbClr val="A4A3A4"/>
          </p15:clr>
        </p15:guide>
        <p15:guide id="22" pos="7038">
          <p15:clr>
            <a:srgbClr val="A4A3A4"/>
          </p15:clr>
        </p15:guide>
        <p15:guide id="23" orient="horz" pos="923">
          <p15:clr>
            <a:srgbClr val="5ACBF0"/>
          </p15:clr>
        </p15:guide>
        <p15:guide id="24" orient="horz" pos="1296">
          <p15:clr>
            <a:srgbClr val="5ACBF0"/>
          </p15:clr>
        </p15:guide>
        <p15:guide id="25" orient="horz" pos="294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slide">
  <p:cSld name="Demo slid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2"/>
          <p:cNvSpPr txBox="1">
            <a:spLocks noGrp="1"/>
          </p:cNvSpPr>
          <p:nvPr>
            <p:ph type="title"/>
          </p:nvPr>
        </p:nvSpPr>
        <p:spPr>
          <a:xfrm>
            <a:off x="596951" y="3093607"/>
            <a:ext cx="9327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sz="3700" b="1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32"/>
          <p:cNvSpPr txBox="1">
            <a:spLocks noGrp="1"/>
          </p:cNvSpPr>
          <p:nvPr>
            <p:ph type="body" idx="1"/>
          </p:nvPr>
        </p:nvSpPr>
        <p:spPr>
          <a:xfrm>
            <a:off x="596951" y="4056497"/>
            <a:ext cx="9327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8">
          <p15:clr>
            <a:srgbClr val="5ACBF0"/>
          </p15:clr>
        </p15:guide>
        <p15:guide id="3" orient="horz" pos="1948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 slide">
  <p:cSld name="Video slide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3"/>
          <p:cNvSpPr txBox="1">
            <a:spLocks noGrp="1"/>
          </p:cNvSpPr>
          <p:nvPr>
            <p:ph type="title"/>
          </p:nvPr>
        </p:nvSpPr>
        <p:spPr>
          <a:xfrm>
            <a:off x="596951" y="3096243"/>
            <a:ext cx="9327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sz="3700" b="1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4">
          <p15:clr>
            <a:srgbClr val="5ACBF0"/>
          </p15:clr>
        </p15:guide>
        <p15:guide id="3" orient="horz" pos="1952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55008" y="372394"/>
            <a:ext cx="107265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55008" y="1861968"/>
            <a:ext cx="10726500" cy="44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ccent Color">
  <p:cSld name="Section Title Accent Color">
    <p:bg>
      <p:bgPr>
        <a:solidFill>
          <a:schemeClr val="dk2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>
            <a:spLocks noGrp="1"/>
          </p:cNvSpPr>
          <p:nvPr>
            <p:ph type="title"/>
          </p:nvPr>
        </p:nvSpPr>
        <p:spPr>
          <a:xfrm>
            <a:off x="596951" y="3096243"/>
            <a:ext cx="9327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sz="3700" b="1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0">
          <p15:clr>
            <a:srgbClr val="5ACBF0"/>
          </p15:clr>
        </p15:guide>
        <p15:guide id="3" orient="horz" pos="1949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quare Photo ">
  <p:cSld name="Square Photo 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>
            <a:spLocks noGrp="1"/>
          </p:cNvSpPr>
          <p:nvPr>
            <p:ph type="title"/>
          </p:nvPr>
        </p:nvSpPr>
        <p:spPr>
          <a:xfrm>
            <a:off x="595736" y="2932236"/>
            <a:ext cx="4245300" cy="11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 sz="37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5"/>
          <p:cNvSpPr>
            <a:spLocks noGrp="1"/>
          </p:cNvSpPr>
          <p:nvPr>
            <p:ph type="pic" idx="2"/>
          </p:nvPr>
        </p:nvSpPr>
        <p:spPr>
          <a:xfrm>
            <a:off x="5440958" y="0"/>
            <a:ext cx="6995400" cy="69945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2051925" rIns="0" bIns="0" anchor="t" anchorCtr="0"/>
          <a:lstStyle>
            <a:lvl1pPr marR="0"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oto Sans Symbols"/>
              <a:buNone/>
              <a:defRPr sz="1600" b="1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·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·"/>
              <a:defRPr sz="16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  <p15:guide id="2" orient="horz" pos="2203">
          <p15:clr>
            <a:srgbClr val="FBAE40"/>
          </p15:clr>
        </p15:guide>
        <p15:guide id="3" pos="3051">
          <p15:clr>
            <a:srgbClr val="5ACBF0"/>
          </p15:clr>
        </p15:guide>
        <p15:guide id="4" pos="3803">
          <p15:clr>
            <a:srgbClr val="C35EA4"/>
          </p15:clr>
        </p15:guide>
        <p15:guide id="5" pos="3615">
          <p15:clr>
            <a:srgbClr val="A4A3A4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97">
          <p15:clr>
            <a:srgbClr val="5ACBF0"/>
          </p15:clr>
        </p15:guide>
        <p15:guide id="2" orient="horz" pos="922">
          <p15:clr>
            <a:srgbClr val="5ACBF0"/>
          </p15:clr>
        </p15:guide>
        <p15:guide id="3" orient="horz" pos="294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Accent Color">
  <p:cSld name="Blank Accent Color">
    <p:bg>
      <p:bgPr>
        <a:solidFill>
          <a:schemeClr val="dk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22">
          <p15:clr>
            <a:srgbClr val="5ACBF0"/>
          </p15:clr>
        </p15:guide>
        <p15:guide id="2" orient="horz" pos="1297">
          <p15:clr>
            <a:srgbClr val="5ACBF0"/>
          </p15:clr>
        </p15:guide>
        <p15:guide id="3" orient="horz" pos="294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veloper Code Layout">
  <p:cSld name="Developer Code Layout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8"/>
          <p:cNvSpPr txBox="1">
            <a:spLocks noGrp="1"/>
          </p:cNvSpPr>
          <p:nvPr>
            <p:ph type="body" idx="1"/>
          </p:nvPr>
        </p:nvSpPr>
        <p:spPr>
          <a:xfrm>
            <a:off x="600059" y="1465289"/>
            <a:ext cx="11239200" cy="19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9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97">
          <p15:clr>
            <a:srgbClr val="5ACBF0"/>
          </p15:clr>
        </p15:guide>
        <p15:guide id="2" orient="horz" pos="923">
          <p15:clr>
            <a:srgbClr val="5ACBF0"/>
          </p15:clr>
        </p15:guide>
        <p15:guide id="3" orient="horz" pos="294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harePoint Slide">
  <p:cSld name="SharePoint Slide">
    <p:bg>
      <p:bgPr>
        <a:solidFill>
          <a:schemeClr val="dk2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9" descr="An image of neuronetwork.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2" y="0"/>
            <a:ext cx="12432948" cy="699452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9"/>
          <p:cNvSpPr txBox="1"/>
          <p:nvPr/>
        </p:nvSpPr>
        <p:spPr>
          <a:xfrm>
            <a:off x="595913" y="2084697"/>
            <a:ext cx="9325800" cy="28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lang="en-US" sz="37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Thank you for attending MLADS and continuing to build our strong community</a:t>
            </a:r>
            <a:br>
              <a:rPr lang="en-US" sz="37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br>
              <a:rPr lang="en-US" sz="37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If you’re interested in accessing a recorded </a:t>
            </a:r>
            <a:br>
              <a:rPr lang="en-US"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version of content from the conference, </a:t>
            </a:r>
            <a:br>
              <a:rPr lang="en-US"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it can be found here: </a:t>
            </a:r>
            <a:r>
              <a:rPr lang="en-US" sz="2400" b="0" i="0" u="sng" strike="noStrike" cap="none">
                <a:solidFill>
                  <a:schemeClr val="hlink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3"/>
              </a:rPr>
              <a:t>http://aka.ms/fall2018mlads</a:t>
            </a:r>
            <a:endParaRPr sz="33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77" name="Google Shape;177;p39" descr="Microsoft logo white text versi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5914" y="597450"/>
            <a:ext cx="1393441" cy="2984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39"/>
          <p:cNvCxnSpPr/>
          <p:nvPr/>
        </p:nvCxnSpPr>
        <p:spPr>
          <a:xfrm>
            <a:off x="595913" y="3497264"/>
            <a:ext cx="2331900" cy="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0">
          <p15:clr>
            <a:srgbClr val="5ACBF0"/>
          </p15:clr>
        </p15:guide>
        <p15:guide id="3" orient="horz" pos="1949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logo slide">
  <p:cSld name="Closing logo slide">
    <p:bg>
      <p:bgPr>
        <a:solidFill>
          <a:schemeClr val="dk2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0"/>
          <p:cNvSpPr txBox="1"/>
          <p:nvPr/>
        </p:nvSpPr>
        <p:spPr>
          <a:xfrm>
            <a:off x="595914" y="6283972"/>
            <a:ext cx="4572000" cy="1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Copyright Microsoft Corporation. All rights reserved.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40" descr="Microsoft logo white text version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5914" y="597450"/>
            <a:ext cx="1393441" cy="298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ck Notes slide Layout">
  <p:cSld name="Black Notes slide Layout">
    <p:bg>
      <p:bgPr>
        <a:solidFill>
          <a:srgbClr val="000000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1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b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41"/>
          <p:cNvSpPr txBox="1">
            <a:spLocks noGrp="1"/>
          </p:cNvSpPr>
          <p:nvPr>
            <p:ph type="body" idx="1"/>
          </p:nvPr>
        </p:nvSpPr>
        <p:spPr>
          <a:xfrm>
            <a:off x="595914" y="1465289"/>
            <a:ext cx="11239500" cy="22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4381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300"/>
              <a:buChar char="·"/>
              <a:defRPr sz="37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937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600"/>
              <a:buChar char="·"/>
              <a:defRPr sz="29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683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00"/>
              <a:buChar char="·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·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5" name="Google Shape;185;p41"/>
          <p:cNvSpPr txBox="1">
            <a:spLocks noGrp="1"/>
          </p:cNvSpPr>
          <p:nvPr>
            <p:ph type="body" idx="2"/>
          </p:nvPr>
        </p:nvSpPr>
        <p:spPr>
          <a:xfrm>
            <a:off x="1" y="6393838"/>
            <a:ext cx="12436501" cy="600600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txBody>
          <a:bodyPr spcFirstLastPara="1" wrap="square" lIns="158550" tIns="79275" rIns="158550" bIns="46625" anchor="b" anchorCtr="0"/>
          <a:lstStyle>
            <a:lvl1pPr marL="457200" lvl="0" indent="-228600" algn="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  <a:defRPr sz="38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22">
          <p15:clr>
            <a:srgbClr val="5ACBF0"/>
          </p15:clr>
        </p15:guide>
        <p15:guide id="2" orient="horz" pos="294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 (with bullets)">
  <p:cSld name="Title &amp; body slide (with bullets)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3"/>
          <p:cNvSpPr txBox="1">
            <a:spLocks noGrp="1"/>
          </p:cNvSpPr>
          <p:nvPr>
            <p:ph type="title"/>
          </p:nvPr>
        </p:nvSpPr>
        <p:spPr>
          <a:xfrm>
            <a:off x="434975" y="308574"/>
            <a:ext cx="115635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7875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Quattrocento Sans"/>
              <a:buNone/>
              <a:defRPr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43"/>
          <p:cNvSpPr txBox="1">
            <a:spLocks noGrp="1"/>
          </p:cNvSpPr>
          <p:nvPr>
            <p:ph type="body" idx="1"/>
          </p:nvPr>
        </p:nvSpPr>
        <p:spPr>
          <a:xfrm>
            <a:off x="434974" y="1011348"/>
            <a:ext cx="11567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 b="0" i="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0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/>
            </a:lvl3pPr>
            <a:lvl4pPr marL="1828800" lvl="3" indent="-228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/>
            </a:lvl4pPr>
            <a:lvl5pPr marL="2286000" lvl="4" indent="-228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4"/>
          <p:cNvSpPr txBox="1">
            <a:spLocks noGrp="1"/>
          </p:cNvSpPr>
          <p:nvPr>
            <p:ph type="title"/>
          </p:nvPr>
        </p:nvSpPr>
        <p:spPr>
          <a:xfrm>
            <a:off x="434975" y="449264"/>
            <a:ext cx="115635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7875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Quattrocento Sans"/>
              <a:buNone/>
              <a:defRPr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ctrTitle"/>
          </p:nvPr>
        </p:nvSpPr>
        <p:spPr>
          <a:xfrm>
            <a:off x="1554559" y="1144706"/>
            <a:ext cx="9327300" cy="2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Calibri"/>
              <a:buNone/>
              <a:defRPr sz="6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1554559" y="3673745"/>
            <a:ext cx="9327300" cy="16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97">
          <p15:clr>
            <a:srgbClr val="5ACBF0"/>
          </p15:clr>
        </p15:guide>
        <p15:guide id="2" orient="horz" pos="922">
          <p15:clr>
            <a:srgbClr val="5ACBF0"/>
          </p15:clr>
        </p15:guide>
        <p15:guide id="3" orient="horz" pos="294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6"/>
          <p:cNvSpPr txBox="1">
            <a:spLocks noGrp="1"/>
          </p:cNvSpPr>
          <p:nvPr>
            <p:ph type="title"/>
          </p:nvPr>
        </p:nvSpPr>
        <p:spPr>
          <a:xfrm>
            <a:off x="434975" y="308574"/>
            <a:ext cx="115635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7875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Quattrocento Sans"/>
              <a:buNone/>
              <a:defRPr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stage">
  <p:cSld name="Title Only stage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7"/>
          <p:cNvSpPr/>
          <p:nvPr/>
        </p:nvSpPr>
        <p:spPr>
          <a:xfrm>
            <a:off x="-1" y="-7938"/>
            <a:ext cx="6218100" cy="7002600"/>
          </a:xfrm>
          <a:prstGeom prst="rect">
            <a:avLst/>
          </a:prstGeom>
          <a:solidFill>
            <a:schemeClr val="dk2">
              <a:alpha val="6666"/>
            </a:schemeClr>
          </a:solidFill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0" name="Google Shape;200;p47"/>
          <p:cNvSpPr txBox="1">
            <a:spLocks noGrp="1"/>
          </p:cNvSpPr>
          <p:nvPr>
            <p:ph type="title"/>
          </p:nvPr>
        </p:nvSpPr>
        <p:spPr>
          <a:xfrm>
            <a:off x="274639" y="295276"/>
            <a:ext cx="5715000" cy="9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Quattrocento Sans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8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8"/>
          <p:cNvSpPr txBox="1">
            <a:spLocks noGrp="1"/>
          </p:cNvSpPr>
          <p:nvPr>
            <p:ph type="body" idx="1"/>
          </p:nvPr>
        </p:nvSpPr>
        <p:spPr>
          <a:xfrm>
            <a:off x="595914" y="1464074"/>
            <a:ext cx="11239200" cy="23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97">
          <p15:clr>
            <a:srgbClr val="5ACBF0"/>
          </p15:clr>
        </p15:guide>
        <p15:guide id="2" orient="horz" pos="294">
          <p15:clr>
            <a:srgbClr val="5ACBF0"/>
          </p15:clr>
        </p15:guide>
        <p15:guide id="3" orient="horz" pos="922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9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18">
          <p15:clr>
            <a:srgbClr val="5ACBF0"/>
          </p15:clr>
        </p15:guide>
        <p15:guide id="2" orient="horz" pos="1301">
          <p15:clr>
            <a:srgbClr val="5ACBF0"/>
          </p15:clr>
        </p15:guide>
        <p15:guide id="3" orient="horz" pos="294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 type="obj">
  <p:cSld name="OBJEC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0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50"/>
          <p:cNvSpPr txBox="1">
            <a:spLocks noGrp="1"/>
          </p:cNvSpPr>
          <p:nvPr>
            <p:ph type="body" idx="1"/>
          </p:nvPr>
        </p:nvSpPr>
        <p:spPr>
          <a:xfrm>
            <a:off x="595914" y="1464080"/>
            <a:ext cx="11239200" cy="16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&amp; body slide (with bullets)">
  <p:cSld name="1_Title &amp; body slide (with bullets)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1"/>
          <p:cNvSpPr txBox="1">
            <a:spLocks noGrp="1"/>
          </p:cNvSpPr>
          <p:nvPr>
            <p:ph type="title"/>
          </p:nvPr>
        </p:nvSpPr>
        <p:spPr>
          <a:xfrm>
            <a:off x="434976" y="308574"/>
            <a:ext cx="77385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167875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Quattrocento Sans"/>
              <a:buNone/>
              <a:defRPr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51"/>
          <p:cNvSpPr txBox="1">
            <a:spLocks noGrp="1"/>
          </p:cNvSpPr>
          <p:nvPr>
            <p:ph type="body" idx="1"/>
          </p:nvPr>
        </p:nvSpPr>
        <p:spPr>
          <a:xfrm>
            <a:off x="434974" y="1011348"/>
            <a:ext cx="7740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0" rIns="0" bIns="0" anchor="t" anchorCtr="0"/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 b="0" i="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0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/>
            </a:lvl3pPr>
            <a:lvl4pPr marL="1828800" lvl="3" indent="-228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/>
            </a:lvl4pPr>
            <a:lvl5pPr marL="2286000" lvl="4" indent="-228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51"/>
          <p:cNvSpPr txBox="1">
            <a:spLocks noGrp="1"/>
          </p:cNvSpPr>
          <p:nvPr>
            <p:ph type="body" idx="2"/>
          </p:nvPr>
        </p:nvSpPr>
        <p:spPr>
          <a:xfrm>
            <a:off x="434975" y="2188559"/>
            <a:ext cx="7738500" cy="8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0" rIns="0" bIns="0" anchor="t" anchorCtr="0"/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None/>
              <a:defRPr sz="1800" b="0" i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600">
                <a:solidFill>
                  <a:srgbClr val="000000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28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/>
            </a:lvl4pPr>
            <a:lvl5pPr marL="2286000" lvl="4" indent="-228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No Notes">
  <p:cSld name="Title and Content - No Notes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2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52"/>
          <p:cNvSpPr txBox="1">
            <a:spLocks noGrp="1"/>
          </p:cNvSpPr>
          <p:nvPr>
            <p:ph type="body" idx="1"/>
          </p:nvPr>
        </p:nvSpPr>
        <p:spPr>
          <a:xfrm>
            <a:off x="318181" y="1347537"/>
            <a:ext cx="11661000" cy="53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8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600"/>
              <a:buChar char="·"/>
              <a:defRPr sz="18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600"/>
              <a:buChar char="·"/>
              <a:defRPr sz="18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30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600"/>
              <a:buChar char="·"/>
              <a:defRPr sz="18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30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600"/>
              <a:buChar char="·"/>
              <a:defRPr sz="1800" b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52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60300" cy="30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17" name="Google Shape;217;p52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60300" cy="30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18" name="Google Shape;218;p52"/>
          <p:cNvSpPr txBox="1">
            <a:spLocks noGrp="1"/>
          </p:cNvSpPr>
          <p:nvPr>
            <p:ph type="sldNum" idx="12"/>
          </p:nvPr>
        </p:nvSpPr>
        <p:spPr>
          <a:xfrm>
            <a:off x="11979276" y="6573608"/>
            <a:ext cx="2403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Bullet text 1st level color">
  <p:cSld name="Two Column Bullet text 1st level color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3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53"/>
          <p:cNvSpPr txBox="1">
            <a:spLocks noGrp="1"/>
          </p:cNvSpPr>
          <p:nvPr>
            <p:ph type="body" idx="1"/>
          </p:nvPr>
        </p:nvSpPr>
        <p:spPr>
          <a:xfrm>
            <a:off x="274640" y="1212849"/>
            <a:ext cx="5486100" cy="25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•"/>
              <a:defRPr sz="3600">
                <a:solidFill>
                  <a:srgbClr val="582881"/>
                </a:solidFill>
              </a:defRPr>
            </a:lvl1pPr>
            <a:lvl2pPr marL="914400" lvl="1" indent="-3683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Char char="·"/>
              <a:defRPr sz="2400"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·"/>
              <a:defRPr sz="2000"/>
            </a:lvl3pPr>
            <a:lvl4pPr marL="1828800" lvl="3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·"/>
              <a:defRPr/>
            </a:lvl4pPr>
            <a:lvl5pPr marL="2286000" lvl="4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2" name="Google Shape;222;p53"/>
          <p:cNvSpPr txBox="1">
            <a:spLocks noGrp="1"/>
          </p:cNvSpPr>
          <p:nvPr>
            <p:ph type="body" idx="2"/>
          </p:nvPr>
        </p:nvSpPr>
        <p:spPr>
          <a:xfrm>
            <a:off x="6675439" y="1212849"/>
            <a:ext cx="5486100" cy="25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•"/>
              <a:defRPr sz="3600">
                <a:solidFill>
                  <a:srgbClr val="582881"/>
                </a:solidFill>
              </a:defRPr>
            </a:lvl1pPr>
            <a:lvl2pPr marL="914400" lvl="1" indent="-3683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Char char="·"/>
              <a:defRPr sz="2400"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·"/>
              <a:defRPr sz="2000"/>
            </a:lvl3pPr>
            <a:lvl4pPr marL="1828800" lvl="3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·"/>
              <a:defRPr/>
            </a:lvl4pPr>
            <a:lvl5pPr marL="2286000" lvl="4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rgbClr val="0D0D0D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54" descr="Microsoft logo white text version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5914" y="597450"/>
            <a:ext cx="1393441" cy="298432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54"/>
          <p:cNvSpPr txBox="1">
            <a:spLocks noGrp="1"/>
          </p:cNvSpPr>
          <p:nvPr>
            <p:ph type="title"/>
          </p:nvPr>
        </p:nvSpPr>
        <p:spPr>
          <a:xfrm>
            <a:off x="595914" y="3039098"/>
            <a:ext cx="93273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sz="37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54"/>
          <p:cNvSpPr txBox="1">
            <a:spLocks noGrp="1"/>
          </p:cNvSpPr>
          <p:nvPr>
            <p:ph type="body" idx="1"/>
          </p:nvPr>
        </p:nvSpPr>
        <p:spPr>
          <a:xfrm>
            <a:off x="595914" y="4041281"/>
            <a:ext cx="9327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72">
          <p15:clr>
            <a:srgbClr val="5ACBF0"/>
          </p15:clr>
        </p15:guide>
        <p15:guide id="2" orient="horz" pos="2546">
          <p15:clr>
            <a:srgbClr val="5ACBF0"/>
          </p15:clr>
        </p15:guide>
        <p15:guide id="3" pos="6255">
          <p15:clr>
            <a:srgbClr val="5ACBF0"/>
          </p15:clr>
        </p15:guide>
        <p15:guide id="4" orient="horz" pos="220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848530" y="1743775"/>
            <a:ext cx="10726500" cy="29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Calibri"/>
              <a:buNone/>
              <a:defRPr sz="6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848530" y="4680827"/>
            <a:ext cx="10726500" cy="15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 Slide 2">
    <p:bg>
      <p:bgPr>
        <a:solidFill>
          <a:schemeClr val="lt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55" descr="Microsoft logo, gray text version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5914" y="597450"/>
            <a:ext cx="1393641" cy="29843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55"/>
          <p:cNvSpPr txBox="1">
            <a:spLocks noGrp="1"/>
          </p:cNvSpPr>
          <p:nvPr>
            <p:ph type="title"/>
          </p:nvPr>
        </p:nvSpPr>
        <p:spPr>
          <a:xfrm>
            <a:off x="595914" y="3039098"/>
            <a:ext cx="93273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 sz="3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55"/>
          <p:cNvSpPr txBox="1">
            <a:spLocks noGrp="1"/>
          </p:cNvSpPr>
          <p:nvPr>
            <p:ph type="body" idx="1"/>
          </p:nvPr>
        </p:nvSpPr>
        <p:spPr>
          <a:xfrm>
            <a:off x="595914" y="4041281"/>
            <a:ext cx="9327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72">
          <p15:clr>
            <a:srgbClr val="5ACBF0"/>
          </p15:clr>
        </p15:guide>
        <p15:guide id="2" orient="horz" pos="2546">
          <p15:clr>
            <a:srgbClr val="5ACBF0"/>
          </p15:clr>
        </p15:guide>
        <p15:guide id="3" pos="6255">
          <p15:clr>
            <a:srgbClr val="5ACBF0"/>
          </p15:clr>
        </p15:guide>
        <p15:guide id="4" orient="horz" pos="2203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Non-bulleted text">
  <p:cSld name="Title &amp; Non-bulleted text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6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56"/>
          <p:cNvSpPr txBox="1">
            <a:spLocks noGrp="1"/>
          </p:cNvSpPr>
          <p:nvPr>
            <p:ph type="body" idx="1"/>
          </p:nvPr>
        </p:nvSpPr>
        <p:spPr>
          <a:xfrm>
            <a:off x="598148" y="1462925"/>
            <a:ext cx="11239200" cy="23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94">
          <p15:clr>
            <a:srgbClr val="5ACBF0"/>
          </p15:clr>
        </p15:guide>
        <p15:guide id="2" orient="horz" pos="923">
          <p15:clr>
            <a:srgbClr val="5ACBF0"/>
          </p15:clr>
        </p15:guide>
        <p15:guide id="3" orient="horz" pos="1297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Non-bulleted text">
  <p:cSld name="Two Column Non-bulleted 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7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57"/>
          <p:cNvSpPr txBox="1">
            <a:spLocks noGrp="1"/>
          </p:cNvSpPr>
          <p:nvPr>
            <p:ph type="body" idx="1"/>
          </p:nvPr>
        </p:nvSpPr>
        <p:spPr>
          <a:xfrm>
            <a:off x="595914" y="1463669"/>
            <a:ext cx="5316600" cy="16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None/>
              <a:defRPr sz="29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2000" b="0"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600" b="0"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None/>
              <a:defRPr sz="1400" b="0"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None/>
              <a:defRPr sz="1400" b="0"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7" name="Google Shape;237;p57"/>
          <p:cNvSpPr txBox="1">
            <a:spLocks noGrp="1"/>
          </p:cNvSpPr>
          <p:nvPr>
            <p:ph type="body" idx="2"/>
          </p:nvPr>
        </p:nvSpPr>
        <p:spPr>
          <a:xfrm>
            <a:off x="6525448" y="1463669"/>
            <a:ext cx="5316600" cy="16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None/>
              <a:defRPr sz="29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2000" b="0"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600" b="0"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None/>
              <a:defRPr sz="1400" b="0"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None/>
              <a:defRPr sz="1400" b="0"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94">
          <p15:clr>
            <a:srgbClr val="5ACBF0"/>
          </p15:clr>
        </p15:guide>
        <p15:guide id="2" orient="horz" pos="1297">
          <p15:clr>
            <a:srgbClr val="5ACBF0"/>
          </p15:clr>
        </p15:guide>
        <p15:guide id="3" orient="horz" pos="922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Bullet text">
  <p:cSld name="Two Column Bullet text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8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58"/>
          <p:cNvSpPr txBox="1">
            <a:spLocks noGrp="1"/>
          </p:cNvSpPr>
          <p:nvPr>
            <p:ph type="body" idx="1"/>
          </p:nvPr>
        </p:nvSpPr>
        <p:spPr>
          <a:xfrm>
            <a:off x="595914" y="1466097"/>
            <a:ext cx="5316600" cy="16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937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·"/>
              <a:defRPr sz="29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·"/>
              <a:defRPr sz="2000" b="0"/>
            </a:lvl2pPr>
            <a:lvl3pPr marL="1371600" lvl="2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·"/>
              <a:defRPr sz="1600" b="0"/>
            </a:lvl3pPr>
            <a:lvl4pPr marL="1828800" lvl="3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/>
            </a:lvl4pPr>
            <a:lvl5pPr marL="2286000" lvl="4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1" name="Google Shape;241;p58"/>
          <p:cNvSpPr txBox="1">
            <a:spLocks noGrp="1"/>
          </p:cNvSpPr>
          <p:nvPr>
            <p:ph type="body" idx="2"/>
          </p:nvPr>
        </p:nvSpPr>
        <p:spPr>
          <a:xfrm>
            <a:off x="6518045" y="1466097"/>
            <a:ext cx="5316600" cy="16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937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·"/>
              <a:defRPr sz="2900" b="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·"/>
              <a:defRPr sz="2000" b="0"/>
            </a:lvl2pPr>
            <a:lvl3pPr marL="1371600" lvl="2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·"/>
              <a:defRPr sz="1600" b="0"/>
            </a:lvl3pPr>
            <a:lvl4pPr marL="1828800" lvl="3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/>
            </a:lvl4pPr>
            <a:lvl5pPr marL="2286000" lvl="4" indent="-3111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94">
          <p15:clr>
            <a:srgbClr val="5ACBF0"/>
          </p15:clr>
        </p15:guide>
        <p15:guide id="2" orient="horz" pos="1301">
          <p15:clr>
            <a:srgbClr val="5ACBF0"/>
          </p15:clr>
        </p15:guide>
        <p15:guide id="3" orient="horz" pos="922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ith grid">
  <p:cSld name="Title Only with grid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9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795">
          <p15:clr>
            <a:srgbClr val="A4A3A4"/>
          </p15:clr>
        </p15:guide>
        <p15:guide id="2" pos="981">
          <p15:clr>
            <a:srgbClr val="A4A3A4"/>
          </p15:clr>
        </p15:guide>
        <p15:guide id="3" pos="1401">
          <p15:clr>
            <a:srgbClr val="A4A3A4"/>
          </p15:clr>
        </p15:guide>
        <p15:guide id="4" pos="1587">
          <p15:clr>
            <a:srgbClr val="A4A3A4"/>
          </p15:clr>
        </p15:guide>
        <p15:guide id="5" pos="2006">
          <p15:clr>
            <a:srgbClr val="A4A3A4"/>
          </p15:clr>
        </p15:guide>
        <p15:guide id="6" pos="2193">
          <p15:clr>
            <a:srgbClr val="A4A3A4"/>
          </p15:clr>
        </p15:guide>
        <p15:guide id="7" pos="2612">
          <p15:clr>
            <a:srgbClr val="A4A3A4"/>
          </p15:clr>
        </p15:guide>
        <p15:guide id="8" pos="2799">
          <p15:clr>
            <a:srgbClr val="A4A3A4"/>
          </p15:clr>
        </p15:guide>
        <p15:guide id="9" pos="3218">
          <p15:clr>
            <a:srgbClr val="A4A3A4"/>
          </p15:clr>
        </p15:guide>
        <p15:guide id="10" pos="3405">
          <p15:clr>
            <a:srgbClr val="A4A3A4"/>
          </p15:clr>
        </p15:guide>
        <p15:guide id="11" pos="3824">
          <p15:clr>
            <a:srgbClr val="A4A3A4"/>
          </p15:clr>
        </p15:guide>
        <p15:guide id="12" pos="4011">
          <p15:clr>
            <a:srgbClr val="A4A3A4"/>
          </p15:clr>
        </p15:guide>
        <p15:guide id="13" pos="4430">
          <p15:clr>
            <a:srgbClr val="A4A3A4"/>
          </p15:clr>
        </p15:guide>
        <p15:guide id="14" pos="4617">
          <p15:clr>
            <a:srgbClr val="A4A3A4"/>
          </p15:clr>
        </p15:guide>
        <p15:guide id="15" pos="5036">
          <p15:clr>
            <a:srgbClr val="A4A3A4"/>
          </p15:clr>
        </p15:guide>
        <p15:guide id="16" pos="5223">
          <p15:clr>
            <a:srgbClr val="A4A3A4"/>
          </p15:clr>
        </p15:guide>
        <p15:guide id="17" pos="5640">
          <p15:clr>
            <a:srgbClr val="A4A3A4"/>
          </p15:clr>
        </p15:guide>
        <p15:guide id="18" pos="5829">
          <p15:clr>
            <a:srgbClr val="A4A3A4"/>
          </p15:clr>
        </p15:guide>
        <p15:guide id="19" pos="6246">
          <p15:clr>
            <a:srgbClr val="A4A3A4"/>
          </p15:clr>
        </p15:guide>
        <p15:guide id="20" pos="6434">
          <p15:clr>
            <a:srgbClr val="A4A3A4"/>
          </p15:clr>
        </p15:guide>
        <p15:guide id="21" pos="6852">
          <p15:clr>
            <a:srgbClr val="A4A3A4"/>
          </p15:clr>
        </p15:guide>
        <p15:guide id="22" pos="7038">
          <p15:clr>
            <a:srgbClr val="A4A3A4"/>
          </p15:clr>
        </p15:guide>
        <p15:guide id="23" orient="horz" pos="923">
          <p15:clr>
            <a:srgbClr val="5ACBF0"/>
          </p15:clr>
        </p15:guide>
        <p15:guide id="24" orient="horz" pos="1296">
          <p15:clr>
            <a:srgbClr val="5ACBF0"/>
          </p15:clr>
        </p15:guide>
        <p15:guide id="25" orient="horz" pos="294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title - half page">
  <p:cSld name="Small title - half page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0"/>
          <p:cNvSpPr txBox="1">
            <a:spLocks noGrp="1"/>
          </p:cNvSpPr>
          <p:nvPr>
            <p:ph type="title"/>
          </p:nvPr>
        </p:nvSpPr>
        <p:spPr>
          <a:xfrm>
            <a:off x="595914" y="466302"/>
            <a:ext cx="56187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5275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None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795">
          <p15:clr>
            <a:srgbClr val="A4A3A4"/>
          </p15:clr>
        </p15:guide>
        <p15:guide id="2" pos="981">
          <p15:clr>
            <a:srgbClr val="A4A3A4"/>
          </p15:clr>
        </p15:guide>
        <p15:guide id="3" pos="1401">
          <p15:clr>
            <a:srgbClr val="A4A3A4"/>
          </p15:clr>
        </p15:guide>
        <p15:guide id="4" pos="1587">
          <p15:clr>
            <a:srgbClr val="A4A3A4"/>
          </p15:clr>
        </p15:guide>
        <p15:guide id="5" pos="2006">
          <p15:clr>
            <a:srgbClr val="A4A3A4"/>
          </p15:clr>
        </p15:guide>
        <p15:guide id="6" pos="2193">
          <p15:clr>
            <a:srgbClr val="A4A3A4"/>
          </p15:clr>
        </p15:guide>
        <p15:guide id="7" pos="2612">
          <p15:clr>
            <a:srgbClr val="A4A3A4"/>
          </p15:clr>
        </p15:guide>
        <p15:guide id="8" pos="2799">
          <p15:clr>
            <a:srgbClr val="A4A3A4"/>
          </p15:clr>
        </p15:guide>
        <p15:guide id="9" pos="3218">
          <p15:clr>
            <a:srgbClr val="A4A3A4"/>
          </p15:clr>
        </p15:guide>
        <p15:guide id="10" pos="3405">
          <p15:clr>
            <a:srgbClr val="A4A3A4"/>
          </p15:clr>
        </p15:guide>
        <p15:guide id="11" pos="3824">
          <p15:clr>
            <a:srgbClr val="A4A3A4"/>
          </p15:clr>
        </p15:guide>
        <p15:guide id="12" pos="4011">
          <p15:clr>
            <a:srgbClr val="A4A3A4"/>
          </p15:clr>
        </p15:guide>
        <p15:guide id="13" pos="4430">
          <p15:clr>
            <a:srgbClr val="A4A3A4"/>
          </p15:clr>
        </p15:guide>
        <p15:guide id="14" pos="4617">
          <p15:clr>
            <a:srgbClr val="A4A3A4"/>
          </p15:clr>
        </p15:guide>
        <p15:guide id="15" pos="5036">
          <p15:clr>
            <a:srgbClr val="A4A3A4"/>
          </p15:clr>
        </p15:guide>
        <p15:guide id="16" pos="5223">
          <p15:clr>
            <a:srgbClr val="A4A3A4"/>
          </p15:clr>
        </p15:guide>
        <p15:guide id="17" pos="5640">
          <p15:clr>
            <a:srgbClr val="A4A3A4"/>
          </p15:clr>
        </p15:guide>
        <p15:guide id="18" pos="5829">
          <p15:clr>
            <a:srgbClr val="A4A3A4"/>
          </p15:clr>
        </p15:guide>
        <p15:guide id="19" pos="6246">
          <p15:clr>
            <a:srgbClr val="A4A3A4"/>
          </p15:clr>
        </p15:guide>
        <p15:guide id="20" pos="6434">
          <p15:clr>
            <a:srgbClr val="A4A3A4"/>
          </p15:clr>
        </p15:guide>
        <p15:guide id="21" pos="6852">
          <p15:clr>
            <a:srgbClr val="A4A3A4"/>
          </p15:clr>
        </p15:guide>
        <p15:guide id="22" pos="7038">
          <p15:clr>
            <a:srgbClr val="A4A3A4"/>
          </p15:clr>
        </p15:guide>
        <p15:guide id="23" orient="horz" pos="923">
          <p15:clr>
            <a:srgbClr val="5ACBF0"/>
          </p15:clr>
        </p15:guide>
        <p15:guide id="24" orient="horz" pos="1296">
          <p15:clr>
            <a:srgbClr val="5ACBF0"/>
          </p15:clr>
        </p15:guide>
        <p15:guide id="25" orient="horz" pos="294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slide">
  <p:cSld name="Demo slide">
    <p:bg>
      <p:bgPr>
        <a:solidFill>
          <a:schemeClr val="dk2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1"/>
          <p:cNvSpPr txBox="1">
            <a:spLocks noGrp="1"/>
          </p:cNvSpPr>
          <p:nvPr>
            <p:ph type="title"/>
          </p:nvPr>
        </p:nvSpPr>
        <p:spPr>
          <a:xfrm>
            <a:off x="596951" y="3093607"/>
            <a:ext cx="9327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sz="3700" b="1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61"/>
          <p:cNvSpPr txBox="1">
            <a:spLocks noGrp="1"/>
          </p:cNvSpPr>
          <p:nvPr>
            <p:ph type="body" idx="1"/>
          </p:nvPr>
        </p:nvSpPr>
        <p:spPr>
          <a:xfrm>
            <a:off x="596951" y="4056497"/>
            <a:ext cx="9327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2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8">
          <p15:clr>
            <a:srgbClr val="5ACBF0"/>
          </p15:clr>
        </p15:guide>
        <p15:guide id="3" orient="horz" pos="1948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slide 2">
  <p:cSld name="Demo slide 2"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2"/>
          <p:cNvSpPr txBox="1">
            <a:spLocks noGrp="1"/>
          </p:cNvSpPr>
          <p:nvPr>
            <p:ph type="title"/>
          </p:nvPr>
        </p:nvSpPr>
        <p:spPr>
          <a:xfrm>
            <a:off x="596951" y="3093607"/>
            <a:ext cx="9327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 sz="3700" b="1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62"/>
          <p:cNvSpPr txBox="1">
            <a:spLocks noGrp="1"/>
          </p:cNvSpPr>
          <p:nvPr>
            <p:ph type="body" idx="1"/>
          </p:nvPr>
        </p:nvSpPr>
        <p:spPr>
          <a:xfrm>
            <a:off x="596951" y="4056497"/>
            <a:ext cx="9327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8">
          <p15:clr>
            <a:srgbClr val="5ACBF0"/>
          </p15:clr>
        </p15:guide>
        <p15:guide id="3" orient="horz" pos="1948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 slide">
  <p:cSld name="Video slide">
    <p:bg>
      <p:bgPr>
        <a:solidFill>
          <a:schemeClr val="dk2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63"/>
          <p:cNvSpPr txBox="1">
            <a:spLocks noGrp="1"/>
          </p:cNvSpPr>
          <p:nvPr>
            <p:ph type="title"/>
          </p:nvPr>
        </p:nvSpPr>
        <p:spPr>
          <a:xfrm>
            <a:off x="596951" y="3096243"/>
            <a:ext cx="9327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sz="3700" b="1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4">
          <p15:clr>
            <a:srgbClr val="5ACBF0"/>
          </p15:clr>
        </p15:guide>
        <p15:guide id="3" orient="horz" pos="1952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 slide 2">
  <p:cSld name="Video slide 2">
    <p:bg>
      <p:bgPr>
        <a:solidFill>
          <a:schemeClr val="lt1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64"/>
          <p:cNvSpPr txBox="1">
            <a:spLocks noGrp="1"/>
          </p:cNvSpPr>
          <p:nvPr>
            <p:ph type="title"/>
          </p:nvPr>
        </p:nvSpPr>
        <p:spPr>
          <a:xfrm>
            <a:off x="596951" y="3096243"/>
            <a:ext cx="9327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 sz="3700" b="1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4">
          <p15:clr>
            <a:srgbClr val="5ACBF0"/>
          </p15:clr>
        </p15:guide>
        <p15:guide id="3" orient="horz" pos="1952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855008" y="372394"/>
            <a:ext cx="107265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855008" y="1861968"/>
            <a:ext cx="5285400" cy="44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6295965" y="1861968"/>
            <a:ext cx="5285400" cy="44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bg>
      <p:bgPr>
        <a:solidFill>
          <a:schemeClr val="dk2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5"/>
          <p:cNvSpPr txBox="1">
            <a:spLocks noGrp="1"/>
          </p:cNvSpPr>
          <p:nvPr>
            <p:ph type="title"/>
          </p:nvPr>
        </p:nvSpPr>
        <p:spPr>
          <a:xfrm>
            <a:off x="596951" y="3096243"/>
            <a:ext cx="9327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sz="3700" b="1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0">
          <p15:clr>
            <a:srgbClr val="5ACBF0"/>
          </p15:clr>
        </p15:guide>
        <p15:guide id="3" orient="horz" pos="1949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2">
  <p:cSld name="Section Title 2">
    <p:bg>
      <p:bgPr>
        <a:solidFill>
          <a:schemeClr val="lt1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6"/>
          <p:cNvSpPr txBox="1">
            <a:spLocks noGrp="1"/>
          </p:cNvSpPr>
          <p:nvPr>
            <p:ph type="title"/>
          </p:nvPr>
        </p:nvSpPr>
        <p:spPr>
          <a:xfrm>
            <a:off x="596951" y="3096243"/>
            <a:ext cx="9327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 sz="3700" b="1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6258">
          <p15:clr>
            <a:srgbClr val="5ACBF0"/>
          </p15:clr>
        </p15:guide>
        <p15:guide id="3" orient="horz" pos="1948">
          <p15:clr>
            <a:srgbClr val="5ACBF0"/>
          </p15:clr>
        </p15:guide>
        <p15:guide id="4" orient="horz" pos="2555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bg>
      <p:bgPr>
        <a:solidFill>
          <a:schemeClr val="dk2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22">
          <p15:clr>
            <a:srgbClr val="5ACBF0"/>
          </p15:clr>
        </p15:guide>
        <p15:guide id="2" orient="horz" pos="1297">
          <p15:clr>
            <a:srgbClr val="5ACBF0"/>
          </p15:clr>
        </p15:guide>
        <p15:guide id="3" orient="horz" pos="294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veloper Code Layout">
  <p:cSld name="Developer Code Layout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8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68"/>
          <p:cNvSpPr txBox="1">
            <a:spLocks noGrp="1"/>
          </p:cNvSpPr>
          <p:nvPr>
            <p:ph type="body" idx="1"/>
          </p:nvPr>
        </p:nvSpPr>
        <p:spPr>
          <a:xfrm>
            <a:off x="600059" y="1465289"/>
            <a:ext cx="11239200" cy="19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9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97">
          <p15:clr>
            <a:srgbClr val="5ACBF0"/>
          </p15:clr>
        </p15:guide>
        <p15:guide id="2" orient="horz" pos="923">
          <p15:clr>
            <a:srgbClr val="5ACBF0"/>
          </p15:clr>
        </p15:guide>
        <p15:guide id="3" orient="horz" pos="294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logo slide">
  <p:cSld name="Closing logo slide">
    <p:bg>
      <p:bgPr>
        <a:solidFill>
          <a:schemeClr val="dk2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9"/>
          <p:cNvSpPr txBox="1"/>
          <p:nvPr/>
        </p:nvSpPr>
        <p:spPr>
          <a:xfrm>
            <a:off x="595914" y="6283972"/>
            <a:ext cx="4572000" cy="1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© Copyright Microsoft Corporation. All rights reserved.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69" descr="Microsoft logo white text version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5914" y="597450"/>
            <a:ext cx="1393441" cy="298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ck Notes slide Layout">
  <p:cSld name="Black Notes slide Layout">
    <p:bg>
      <p:bgPr>
        <a:solidFill>
          <a:srgbClr val="000000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0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Quattrocento Sans"/>
              <a:buNone/>
              <a:defRPr b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70"/>
          <p:cNvSpPr txBox="1">
            <a:spLocks noGrp="1"/>
          </p:cNvSpPr>
          <p:nvPr>
            <p:ph type="body" idx="1"/>
          </p:nvPr>
        </p:nvSpPr>
        <p:spPr>
          <a:xfrm>
            <a:off x="595914" y="1465289"/>
            <a:ext cx="11239500" cy="22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4381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300"/>
              <a:buChar char="·"/>
              <a:defRPr sz="37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937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600"/>
              <a:buChar char="·"/>
              <a:defRPr sz="29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683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00"/>
              <a:buChar char="·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·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0" name="Google Shape;270;p70"/>
          <p:cNvSpPr txBox="1">
            <a:spLocks noGrp="1"/>
          </p:cNvSpPr>
          <p:nvPr>
            <p:ph type="body" idx="2"/>
          </p:nvPr>
        </p:nvSpPr>
        <p:spPr>
          <a:xfrm>
            <a:off x="1" y="6393838"/>
            <a:ext cx="12436501" cy="600600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txBody>
          <a:bodyPr spcFirstLastPara="1" wrap="square" lIns="158550" tIns="79275" rIns="158550" bIns="46625" anchor="b" anchorCtr="0"/>
          <a:lstStyle>
            <a:lvl1pPr marL="457200" lvl="0" indent="-228600" algn="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  <a:defRPr sz="38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2pPr>
            <a:lvl3pPr marL="1371600" lvl="2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3pPr>
            <a:lvl4pPr marL="1828800" lvl="3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4pPr>
            <a:lvl5pPr marL="2286000" lvl="4" indent="-3365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·"/>
              <a:defRPr/>
            </a:lvl5pPr>
            <a:lvl6pPr marL="2743200" lvl="5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22">
          <p15:clr>
            <a:srgbClr val="5ACBF0"/>
          </p15:clr>
        </p15:guide>
        <p15:guide id="2" orient="horz" pos="294">
          <p15:clr>
            <a:srgbClr val="5ACBF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Accent Color 1">
  <p:cSld name="Blank Accent Color 1">
    <p:bg>
      <p:bgPr>
        <a:solidFill>
          <a:srgbClr val="0089CF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White">
  <p:cSld name="Blank_White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&amp; 2-color Non-bulleted text">
  <p:cSld name="2_Title &amp; 2-color Non-bulleted text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73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gray, left">
  <p:cSld name="Title Only - gray, left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74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Quattrocento Sans"/>
              <a:buNone/>
              <a:defRPr sz="4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856627" y="372394"/>
            <a:ext cx="107265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856627" y="1714631"/>
            <a:ext cx="52614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856627" y="2554945"/>
            <a:ext cx="5261400" cy="3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6295965" y="1714631"/>
            <a:ext cx="5286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6295965" y="2554945"/>
            <a:ext cx="5286900" cy="3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ccent Color 1">
  <p:cSld name="Section Title Accent Color 1">
    <p:bg>
      <p:bgPr>
        <a:solidFill>
          <a:schemeClr val="accent1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75"/>
          <p:cNvSpPr txBox="1">
            <a:spLocks noGrp="1"/>
          </p:cNvSpPr>
          <p:nvPr>
            <p:ph type="title"/>
          </p:nvPr>
        </p:nvSpPr>
        <p:spPr>
          <a:xfrm>
            <a:off x="274640" y="2125664"/>
            <a:ext cx="11887200" cy="12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3250" rIns="0" bIns="9325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Quattrocento Sans"/>
              <a:buNone/>
              <a:defRPr sz="7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855008" y="372394"/>
            <a:ext cx="107265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58.xml"/><Relationship Id="rId34" Type="http://schemas.openxmlformats.org/officeDocument/2006/relationships/theme" Target="../theme/theme4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33" Type="http://schemas.openxmlformats.org/officeDocument/2006/relationships/slideLayout" Target="../slideLayouts/slideLayout70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66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32" Type="http://schemas.openxmlformats.org/officeDocument/2006/relationships/slideLayout" Target="../slideLayouts/slideLayout69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31" Type="http://schemas.openxmlformats.org/officeDocument/2006/relationships/slideLayout" Target="../slideLayouts/slideLayout68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7.xml"/><Relationship Id="rId35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"/>
          <p:cNvSpPr txBox="1">
            <a:spLocks noGrp="1"/>
          </p:cNvSpPr>
          <p:nvPr>
            <p:ph type="title"/>
          </p:nvPr>
        </p:nvSpPr>
        <p:spPr>
          <a:xfrm>
            <a:off x="855008" y="372394"/>
            <a:ext cx="107265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855008" y="1861968"/>
            <a:ext cx="10726500" cy="44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/>
          <a:lstStyle>
            <a:lvl1pPr marL="457200" marR="0" lvl="0" indent="-412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sz="2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>
            <a:off x="855008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4119582" y="6482888"/>
            <a:ext cx="41973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8783260" y="6482888"/>
            <a:ext cx="2798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724" r:id="rId14"/>
    <p:sldLayoutId id="214748372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146300" bIns="91425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Quattrocento Sans"/>
              <a:buNone/>
              <a:defRPr sz="4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146300" bIns="91425" anchor="t" anchorCtr="0"/>
          <a:lstStyle>
            <a:lvl1pPr marL="457200" marR="0" lvl="0" indent="-4572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6576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31469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2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3147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2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pic>
        <p:nvPicPr>
          <p:cNvPr id="95" name="Google Shape;95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5400000">
            <a:off x="9393898" y="3050513"/>
            <a:ext cx="6995160" cy="8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5400000">
            <a:off x="9393898" y="3050513"/>
            <a:ext cx="6995160" cy="89413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 sz="37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body" idx="1"/>
          </p:nvPr>
        </p:nvSpPr>
        <p:spPr>
          <a:xfrm>
            <a:off x="595914" y="1464080"/>
            <a:ext cx="11239200" cy="16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·"/>
              <a:defRPr sz="29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·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·"/>
              <a:defRPr sz="16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 rot="5400000">
            <a:off x="9475818" y="3001225"/>
            <a:ext cx="6994526" cy="99207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75">
          <p15:clr>
            <a:srgbClr val="C35EA4"/>
          </p15:clr>
        </p15:guide>
        <p15:guide id="2" pos="7460">
          <p15:clr>
            <a:srgbClr val="C35EA4"/>
          </p15:clr>
        </p15:guide>
        <p15:guide id="3" orient="horz" pos="376">
          <p15:clr>
            <a:srgbClr val="C35EA4"/>
          </p15:clr>
        </p15:guide>
        <p15:guide id="4" orient="horz" pos="4028">
          <p15:clr>
            <a:srgbClr val="C35EA4"/>
          </p15:clr>
        </p15:guide>
        <p15:guide id="5" orient="horz" pos="188">
          <p15:clr>
            <a:srgbClr val="A4A3A4"/>
          </p15:clr>
        </p15:guide>
        <p15:guide id="6" pos="189">
          <p15:clr>
            <a:srgbClr val="A4A3A4"/>
          </p15:clr>
        </p15:guide>
        <p15:guide id="7" orient="horz" pos="4217">
          <p15:clr>
            <a:srgbClr val="A4A3A4"/>
          </p15:clr>
        </p15:guide>
        <p15:guide id="8" pos="7645">
          <p15:clr>
            <a:srgbClr val="A4A3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2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  <a:defRPr sz="37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" name="Google Shape;188;p42"/>
          <p:cNvSpPr txBox="1">
            <a:spLocks noGrp="1"/>
          </p:cNvSpPr>
          <p:nvPr>
            <p:ph type="body" idx="1"/>
          </p:nvPr>
        </p:nvSpPr>
        <p:spPr>
          <a:xfrm>
            <a:off x="595914" y="1464080"/>
            <a:ext cx="11239200" cy="16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·"/>
              <a:defRPr sz="29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·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·"/>
              <a:defRPr sz="16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·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pic>
        <p:nvPicPr>
          <p:cNvPr id="189" name="Google Shape;189;p42"/>
          <p:cNvPicPr preferRelativeResize="0"/>
          <p:nvPr/>
        </p:nvPicPr>
        <p:blipFill rotWithShape="1">
          <a:blip r:embed="rId35">
            <a:alphaModFix/>
          </a:blip>
          <a:srcRect/>
          <a:stretch/>
        </p:blipFill>
        <p:spPr>
          <a:xfrm rot="5400000">
            <a:off x="9475818" y="3001225"/>
            <a:ext cx="6994526" cy="99207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  <p:sldLayoutId id="2147483710" r:id="rId26"/>
    <p:sldLayoutId id="2147483711" r:id="rId27"/>
    <p:sldLayoutId id="2147483712" r:id="rId28"/>
    <p:sldLayoutId id="2147483713" r:id="rId29"/>
    <p:sldLayoutId id="2147483714" r:id="rId30"/>
    <p:sldLayoutId id="2147483715" r:id="rId31"/>
    <p:sldLayoutId id="2147483716" r:id="rId32"/>
    <p:sldLayoutId id="2147483717" r:id="rId33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75">
          <p15:clr>
            <a:srgbClr val="C35EA4"/>
          </p15:clr>
        </p15:guide>
        <p15:guide id="2" pos="7460">
          <p15:clr>
            <a:srgbClr val="C35EA4"/>
          </p15:clr>
        </p15:guide>
        <p15:guide id="3" orient="horz" pos="376">
          <p15:clr>
            <a:srgbClr val="C35EA4"/>
          </p15:clr>
        </p15:guide>
        <p15:guide id="4" orient="horz" pos="4028">
          <p15:clr>
            <a:srgbClr val="C35EA4"/>
          </p15:clr>
        </p15:guide>
        <p15:guide id="5" orient="horz" pos="188">
          <p15:clr>
            <a:srgbClr val="A4A3A4"/>
          </p15:clr>
        </p15:guide>
        <p15:guide id="6" pos="189">
          <p15:clr>
            <a:srgbClr val="A4A3A4"/>
          </p15:clr>
        </p15:guide>
        <p15:guide id="7" orient="horz" pos="4217">
          <p15:clr>
            <a:srgbClr val="A4A3A4"/>
          </p15:clr>
        </p15:guide>
        <p15:guide id="8" pos="764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38.jp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28.png"/><Relationship Id="rId11" Type="http://schemas.openxmlformats.org/officeDocument/2006/relationships/image" Target="../media/image33.jp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jpg"/><Relationship Id="rId19" Type="http://schemas.openxmlformats.org/officeDocument/2006/relationships/image" Target="../media/image41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76"/>
          <p:cNvSpPr txBox="1">
            <a:spLocks noGrp="1"/>
          </p:cNvSpPr>
          <p:nvPr>
            <p:ph type="title"/>
          </p:nvPr>
        </p:nvSpPr>
        <p:spPr>
          <a:xfrm>
            <a:off x="153875" y="1423886"/>
            <a:ext cx="6283800" cy="30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9900" tIns="186525" rIns="149225" bIns="932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Calibri"/>
              <a:buNone/>
            </a:pPr>
            <a:r>
              <a:rPr lang="en-US" sz="5500"/>
              <a:t>DevOps for AI</a:t>
            </a:r>
            <a:endParaRPr/>
          </a:p>
        </p:txBody>
      </p:sp>
      <p:sp>
        <p:nvSpPr>
          <p:cNvPr id="288" name="Google Shape;288;p76"/>
          <p:cNvSpPr txBox="1">
            <a:spLocks noGrp="1"/>
          </p:cNvSpPr>
          <p:nvPr>
            <p:ph type="body" idx="1"/>
          </p:nvPr>
        </p:nvSpPr>
        <p:spPr>
          <a:xfrm>
            <a:off x="417091" y="5516411"/>
            <a:ext cx="53163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9900" tIns="93250" rIns="93250" bIns="466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</a:pPr>
            <a:r>
              <a:rPr lang="en-US" sz="2400" dirty="0" err="1"/>
              <a:t>LearnAI</a:t>
            </a:r>
            <a:r>
              <a:rPr lang="en-US" sz="2400" dirty="0"/>
              <a:t> - Team</a:t>
            </a:r>
            <a:endParaRPr sz="2400" dirty="0"/>
          </a:p>
        </p:txBody>
      </p:sp>
      <p:sp>
        <p:nvSpPr>
          <p:cNvPr id="289" name="Google Shape;289;p76"/>
          <p:cNvSpPr txBox="1"/>
          <p:nvPr/>
        </p:nvSpPr>
        <p:spPr>
          <a:xfrm>
            <a:off x="186648" y="5995305"/>
            <a:ext cx="48495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00" tIns="91375" rIns="146200" bIns="91375" anchor="t" anchorCtr="0">
            <a:noAutofit/>
          </a:bodyPr>
          <a:lstStyle/>
          <a:p>
            <a:pPr marL="0" marR="0" lvl="0" indent="0" algn="l" rtl="0">
              <a:lnSpc>
                <a:spcPct val="11031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alibri"/>
              <a:buNone/>
            </a:pPr>
            <a:endParaRPr sz="27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86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DevOps for AI Development </a:t>
            </a:r>
            <a:endParaRPr sz="5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86"/>
          <p:cNvSpPr txBox="1"/>
          <p:nvPr/>
        </p:nvSpPr>
        <p:spPr>
          <a:xfrm>
            <a:off x="0" y="1672600"/>
            <a:ext cx="12136800" cy="38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marR="0" lvl="1" indent="-370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40"/>
              <a:buFont typeface="Arial"/>
              <a:buChar char="•"/>
            </a:pPr>
            <a:r>
              <a:rPr lang="en-US" sz="29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Can be used to manage pain points</a:t>
            </a:r>
            <a:endParaRPr sz="29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1371600" marR="0" lvl="2" indent="-3683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Integration between data scientists and software engineers</a:t>
            </a:r>
            <a:endParaRPr sz="20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1371600" marR="0" lvl="2" indent="-3683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Scripts stored on one person's machine and process are not repeatable by anyone else</a:t>
            </a:r>
            <a:endParaRPr sz="20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1371600" marR="0" lvl="2" indent="-3683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versioning based on names, hard to know where model is deployed</a:t>
            </a:r>
            <a:endParaRPr sz="20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1371600" marR="0" lvl="2" indent="-3683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Accuracy of model is determined during training and might change over time because of the data drift</a:t>
            </a:r>
            <a:endParaRPr sz="20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1371600" marR="0" lvl="2" indent="-3683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Determine the value of the trained model, decide if it should be deployed</a:t>
            </a:r>
            <a:endParaRPr sz="29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87"/>
          <p:cNvSpPr txBox="1">
            <a:spLocks noGrp="1"/>
          </p:cNvSpPr>
          <p:nvPr>
            <p:ph type="title"/>
          </p:nvPr>
        </p:nvSpPr>
        <p:spPr>
          <a:xfrm>
            <a:off x="407690" y="2201564"/>
            <a:ext cx="11887200" cy="12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3250" rIns="0" bIns="932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100"/>
              <a:buFont typeface="Quattrocento Sans"/>
              <a:buNone/>
            </a:pPr>
            <a:r>
              <a:rPr lang="en-US"/>
              <a:t>Model Lifecycle Management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88"/>
          <p:cNvSpPr txBox="1">
            <a:spLocks noGrp="1"/>
          </p:cNvSpPr>
          <p:nvPr>
            <p:ph type="title"/>
          </p:nvPr>
        </p:nvSpPr>
        <p:spPr>
          <a:xfrm>
            <a:off x="434975" y="308574"/>
            <a:ext cx="115635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787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Quattrocento Sans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Building your own AI models</a:t>
            </a:r>
            <a:endParaRPr sz="5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88"/>
          <p:cNvSpPr txBox="1">
            <a:spLocks noGrp="1"/>
          </p:cNvSpPr>
          <p:nvPr>
            <p:ph type="body" idx="1"/>
          </p:nvPr>
        </p:nvSpPr>
        <p:spPr>
          <a:xfrm>
            <a:off x="595924" y="1353473"/>
            <a:ext cx="11567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en-US" sz="2500"/>
              <a:t>Transforming data into intelligence</a:t>
            </a:r>
            <a:endParaRPr sz="2500"/>
          </a:p>
        </p:txBody>
      </p:sp>
      <p:sp>
        <p:nvSpPr>
          <p:cNvPr id="423" name="Google Shape;423;p88"/>
          <p:cNvSpPr/>
          <p:nvPr/>
        </p:nvSpPr>
        <p:spPr>
          <a:xfrm>
            <a:off x="1157871" y="4798828"/>
            <a:ext cx="18132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78D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Prepare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88"/>
          <p:cNvSpPr/>
          <p:nvPr/>
        </p:nvSpPr>
        <p:spPr>
          <a:xfrm>
            <a:off x="5089250" y="4798828"/>
            <a:ext cx="20664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78D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Build and train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88"/>
          <p:cNvSpPr/>
          <p:nvPr/>
        </p:nvSpPr>
        <p:spPr>
          <a:xfrm>
            <a:off x="9658299" y="4798828"/>
            <a:ext cx="10920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78D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Deploy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6" name="Google Shape;426;p88"/>
          <p:cNvGrpSpPr/>
          <p:nvPr/>
        </p:nvGrpSpPr>
        <p:grpSpPr>
          <a:xfrm>
            <a:off x="9193693" y="2632606"/>
            <a:ext cx="2021177" cy="1670489"/>
            <a:chOff x="9524460" y="2632636"/>
            <a:chExt cx="2021177" cy="1670823"/>
          </a:xfrm>
        </p:grpSpPr>
        <p:sp>
          <p:nvSpPr>
            <p:cNvPr id="427" name="Google Shape;427;p88"/>
            <p:cNvSpPr/>
            <p:nvPr/>
          </p:nvSpPr>
          <p:spPr>
            <a:xfrm>
              <a:off x="9524460" y="3183698"/>
              <a:ext cx="1110355" cy="1119761"/>
            </a:xfrm>
            <a:custGeom>
              <a:avLst/>
              <a:gdLst/>
              <a:ahLst/>
              <a:cxnLst/>
              <a:rect l="l" t="t" r="r" b="b"/>
              <a:pathLst>
                <a:path w="327" h="327" extrusionOk="0">
                  <a:moveTo>
                    <a:pt x="81" y="162"/>
                  </a:moveTo>
                  <a:cubicBezTo>
                    <a:pt x="81" y="117"/>
                    <a:pt x="117" y="80"/>
                    <a:pt x="162" y="80"/>
                  </a:cubicBezTo>
                  <a:cubicBezTo>
                    <a:pt x="207" y="80"/>
                    <a:pt x="244" y="117"/>
                    <a:pt x="244" y="162"/>
                  </a:cubicBezTo>
                  <a:cubicBezTo>
                    <a:pt x="244" y="207"/>
                    <a:pt x="207" y="243"/>
                    <a:pt x="162" y="243"/>
                  </a:cubicBezTo>
                  <a:cubicBezTo>
                    <a:pt x="117" y="243"/>
                    <a:pt x="81" y="207"/>
                    <a:pt x="81" y="162"/>
                  </a:cubicBezTo>
                  <a:close/>
                  <a:moveTo>
                    <a:pt x="298" y="162"/>
                  </a:moveTo>
                  <a:cubicBezTo>
                    <a:pt x="298" y="153"/>
                    <a:pt x="297" y="144"/>
                    <a:pt x="295" y="135"/>
                  </a:cubicBezTo>
                  <a:cubicBezTo>
                    <a:pt x="327" y="117"/>
                    <a:pt x="327" y="117"/>
                    <a:pt x="327" y="117"/>
                  </a:cubicBezTo>
                  <a:cubicBezTo>
                    <a:pt x="286" y="46"/>
                    <a:pt x="286" y="46"/>
                    <a:pt x="286" y="46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42" y="50"/>
                    <a:pt x="225" y="39"/>
                    <a:pt x="205" y="33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03" y="38"/>
                    <a:pt x="84" y="49"/>
                    <a:pt x="68" y="64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29" y="135"/>
                    <a:pt x="29" y="135"/>
                    <a:pt x="29" y="135"/>
                  </a:cubicBezTo>
                  <a:cubicBezTo>
                    <a:pt x="27" y="144"/>
                    <a:pt x="26" y="153"/>
                    <a:pt x="26" y="162"/>
                  </a:cubicBezTo>
                  <a:cubicBezTo>
                    <a:pt x="26" y="173"/>
                    <a:pt x="28" y="184"/>
                    <a:pt x="30" y="194"/>
                  </a:cubicBezTo>
                  <a:cubicBezTo>
                    <a:pt x="3" y="210"/>
                    <a:pt x="3" y="210"/>
                    <a:pt x="3" y="210"/>
                  </a:cubicBezTo>
                  <a:cubicBezTo>
                    <a:pt x="43" y="280"/>
                    <a:pt x="43" y="280"/>
                    <a:pt x="43" y="280"/>
                  </a:cubicBezTo>
                  <a:cubicBezTo>
                    <a:pt x="72" y="264"/>
                    <a:pt x="72" y="264"/>
                    <a:pt x="72" y="264"/>
                  </a:cubicBezTo>
                  <a:cubicBezTo>
                    <a:pt x="87" y="277"/>
                    <a:pt x="105" y="287"/>
                    <a:pt x="124" y="292"/>
                  </a:cubicBezTo>
                  <a:cubicBezTo>
                    <a:pt x="124" y="327"/>
                    <a:pt x="124" y="327"/>
                    <a:pt x="124" y="327"/>
                  </a:cubicBezTo>
                  <a:cubicBezTo>
                    <a:pt x="205" y="327"/>
                    <a:pt x="205" y="327"/>
                    <a:pt x="205" y="327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23" y="285"/>
                    <a:pt x="238" y="276"/>
                    <a:pt x="252" y="264"/>
                  </a:cubicBezTo>
                  <a:cubicBezTo>
                    <a:pt x="283" y="282"/>
                    <a:pt x="283" y="282"/>
                    <a:pt x="283" y="282"/>
                  </a:cubicBezTo>
                  <a:cubicBezTo>
                    <a:pt x="324" y="212"/>
                    <a:pt x="324" y="212"/>
                    <a:pt x="324" y="212"/>
                  </a:cubicBezTo>
                  <a:cubicBezTo>
                    <a:pt x="294" y="194"/>
                    <a:pt x="294" y="194"/>
                    <a:pt x="294" y="194"/>
                  </a:cubicBezTo>
                  <a:cubicBezTo>
                    <a:pt x="297" y="184"/>
                    <a:pt x="298" y="173"/>
                    <a:pt x="298" y="16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rgbClr val="5050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8" name="Google Shape;428;p88"/>
            <p:cNvSpPr/>
            <p:nvPr/>
          </p:nvSpPr>
          <p:spPr>
            <a:xfrm>
              <a:off x="10421433" y="2632636"/>
              <a:ext cx="735342" cy="741571"/>
            </a:xfrm>
            <a:custGeom>
              <a:avLst/>
              <a:gdLst/>
              <a:ahLst/>
              <a:cxnLst/>
              <a:rect l="l" t="t" r="r" b="b"/>
              <a:pathLst>
                <a:path w="327" h="327" extrusionOk="0">
                  <a:moveTo>
                    <a:pt x="81" y="162"/>
                  </a:moveTo>
                  <a:cubicBezTo>
                    <a:pt x="81" y="117"/>
                    <a:pt x="117" y="80"/>
                    <a:pt x="162" y="80"/>
                  </a:cubicBezTo>
                  <a:cubicBezTo>
                    <a:pt x="207" y="80"/>
                    <a:pt x="244" y="117"/>
                    <a:pt x="244" y="162"/>
                  </a:cubicBezTo>
                  <a:cubicBezTo>
                    <a:pt x="244" y="207"/>
                    <a:pt x="207" y="243"/>
                    <a:pt x="162" y="243"/>
                  </a:cubicBezTo>
                  <a:cubicBezTo>
                    <a:pt x="117" y="243"/>
                    <a:pt x="81" y="207"/>
                    <a:pt x="81" y="162"/>
                  </a:cubicBezTo>
                  <a:close/>
                  <a:moveTo>
                    <a:pt x="298" y="162"/>
                  </a:moveTo>
                  <a:cubicBezTo>
                    <a:pt x="298" y="153"/>
                    <a:pt x="297" y="144"/>
                    <a:pt x="295" y="135"/>
                  </a:cubicBezTo>
                  <a:cubicBezTo>
                    <a:pt x="327" y="117"/>
                    <a:pt x="327" y="117"/>
                    <a:pt x="327" y="117"/>
                  </a:cubicBezTo>
                  <a:cubicBezTo>
                    <a:pt x="286" y="46"/>
                    <a:pt x="286" y="46"/>
                    <a:pt x="286" y="46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42" y="50"/>
                    <a:pt x="225" y="39"/>
                    <a:pt x="205" y="33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03" y="38"/>
                    <a:pt x="84" y="49"/>
                    <a:pt x="68" y="64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29" y="135"/>
                    <a:pt x="29" y="135"/>
                    <a:pt x="29" y="135"/>
                  </a:cubicBezTo>
                  <a:cubicBezTo>
                    <a:pt x="27" y="144"/>
                    <a:pt x="26" y="153"/>
                    <a:pt x="26" y="162"/>
                  </a:cubicBezTo>
                  <a:cubicBezTo>
                    <a:pt x="26" y="173"/>
                    <a:pt x="28" y="184"/>
                    <a:pt x="30" y="194"/>
                  </a:cubicBezTo>
                  <a:cubicBezTo>
                    <a:pt x="3" y="210"/>
                    <a:pt x="3" y="210"/>
                    <a:pt x="3" y="210"/>
                  </a:cubicBezTo>
                  <a:cubicBezTo>
                    <a:pt x="43" y="280"/>
                    <a:pt x="43" y="280"/>
                    <a:pt x="43" y="280"/>
                  </a:cubicBezTo>
                  <a:cubicBezTo>
                    <a:pt x="72" y="264"/>
                    <a:pt x="72" y="264"/>
                    <a:pt x="72" y="264"/>
                  </a:cubicBezTo>
                  <a:cubicBezTo>
                    <a:pt x="87" y="277"/>
                    <a:pt x="105" y="287"/>
                    <a:pt x="124" y="292"/>
                  </a:cubicBezTo>
                  <a:cubicBezTo>
                    <a:pt x="124" y="327"/>
                    <a:pt x="124" y="327"/>
                    <a:pt x="124" y="327"/>
                  </a:cubicBezTo>
                  <a:cubicBezTo>
                    <a:pt x="205" y="327"/>
                    <a:pt x="205" y="327"/>
                    <a:pt x="205" y="327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23" y="285"/>
                    <a:pt x="238" y="276"/>
                    <a:pt x="252" y="264"/>
                  </a:cubicBezTo>
                  <a:cubicBezTo>
                    <a:pt x="283" y="282"/>
                    <a:pt x="283" y="282"/>
                    <a:pt x="283" y="282"/>
                  </a:cubicBezTo>
                  <a:cubicBezTo>
                    <a:pt x="324" y="212"/>
                    <a:pt x="324" y="212"/>
                    <a:pt x="324" y="212"/>
                  </a:cubicBezTo>
                  <a:cubicBezTo>
                    <a:pt x="294" y="194"/>
                    <a:pt x="294" y="194"/>
                    <a:pt x="294" y="194"/>
                  </a:cubicBezTo>
                  <a:cubicBezTo>
                    <a:pt x="297" y="184"/>
                    <a:pt x="298" y="173"/>
                    <a:pt x="298" y="16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rgbClr val="5050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9" name="Google Shape;429;p88"/>
            <p:cNvSpPr/>
            <p:nvPr/>
          </p:nvSpPr>
          <p:spPr>
            <a:xfrm>
              <a:off x="11022746" y="3309209"/>
              <a:ext cx="522891" cy="527320"/>
            </a:xfrm>
            <a:custGeom>
              <a:avLst/>
              <a:gdLst/>
              <a:ahLst/>
              <a:cxnLst/>
              <a:rect l="l" t="t" r="r" b="b"/>
              <a:pathLst>
                <a:path w="327" h="327" extrusionOk="0">
                  <a:moveTo>
                    <a:pt x="81" y="162"/>
                  </a:moveTo>
                  <a:cubicBezTo>
                    <a:pt x="81" y="117"/>
                    <a:pt x="117" y="80"/>
                    <a:pt x="162" y="80"/>
                  </a:cubicBezTo>
                  <a:cubicBezTo>
                    <a:pt x="207" y="80"/>
                    <a:pt x="244" y="117"/>
                    <a:pt x="244" y="162"/>
                  </a:cubicBezTo>
                  <a:cubicBezTo>
                    <a:pt x="244" y="207"/>
                    <a:pt x="207" y="243"/>
                    <a:pt x="162" y="243"/>
                  </a:cubicBezTo>
                  <a:cubicBezTo>
                    <a:pt x="117" y="243"/>
                    <a:pt x="81" y="207"/>
                    <a:pt x="81" y="162"/>
                  </a:cubicBezTo>
                  <a:close/>
                  <a:moveTo>
                    <a:pt x="298" y="162"/>
                  </a:moveTo>
                  <a:cubicBezTo>
                    <a:pt x="298" y="153"/>
                    <a:pt x="297" y="144"/>
                    <a:pt x="295" y="135"/>
                  </a:cubicBezTo>
                  <a:cubicBezTo>
                    <a:pt x="327" y="117"/>
                    <a:pt x="327" y="117"/>
                    <a:pt x="327" y="117"/>
                  </a:cubicBezTo>
                  <a:cubicBezTo>
                    <a:pt x="286" y="46"/>
                    <a:pt x="286" y="46"/>
                    <a:pt x="286" y="46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42" y="50"/>
                    <a:pt x="225" y="39"/>
                    <a:pt x="205" y="33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03" y="38"/>
                    <a:pt x="84" y="49"/>
                    <a:pt x="68" y="64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29" y="135"/>
                    <a:pt x="29" y="135"/>
                    <a:pt x="29" y="135"/>
                  </a:cubicBezTo>
                  <a:cubicBezTo>
                    <a:pt x="27" y="144"/>
                    <a:pt x="26" y="153"/>
                    <a:pt x="26" y="162"/>
                  </a:cubicBezTo>
                  <a:cubicBezTo>
                    <a:pt x="26" y="173"/>
                    <a:pt x="28" y="184"/>
                    <a:pt x="30" y="194"/>
                  </a:cubicBezTo>
                  <a:cubicBezTo>
                    <a:pt x="3" y="210"/>
                    <a:pt x="3" y="210"/>
                    <a:pt x="3" y="210"/>
                  </a:cubicBezTo>
                  <a:cubicBezTo>
                    <a:pt x="43" y="280"/>
                    <a:pt x="43" y="280"/>
                    <a:pt x="43" y="280"/>
                  </a:cubicBezTo>
                  <a:cubicBezTo>
                    <a:pt x="72" y="264"/>
                    <a:pt x="72" y="264"/>
                    <a:pt x="72" y="264"/>
                  </a:cubicBezTo>
                  <a:cubicBezTo>
                    <a:pt x="87" y="277"/>
                    <a:pt x="105" y="287"/>
                    <a:pt x="124" y="292"/>
                  </a:cubicBezTo>
                  <a:cubicBezTo>
                    <a:pt x="124" y="327"/>
                    <a:pt x="124" y="327"/>
                    <a:pt x="124" y="327"/>
                  </a:cubicBezTo>
                  <a:cubicBezTo>
                    <a:pt x="205" y="327"/>
                    <a:pt x="205" y="327"/>
                    <a:pt x="205" y="327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23" y="285"/>
                    <a:pt x="238" y="276"/>
                    <a:pt x="252" y="264"/>
                  </a:cubicBezTo>
                  <a:cubicBezTo>
                    <a:pt x="283" y="282"/>
                    <a:pt x="283" y="282"/>
                    <a:pt x="283" y="282"/>
                  </a:cubicBezTo>
                  <a:cubicBezTo>
                    <a:pt x="324" y="212"/>
                    <a:pt x="324" y="212"/>
                    <a:pt x="324" y="212"/>
                  </a:cubicBezTo>
                  <a:cubicBezTo>
                    <a:pt x="294" y="194"/>
                    <a:pt x="294" y="194"/>
                    <a:pt x="294" y="194"/>
                  </a:cubicBezTo>
                  <a:cubicBezTo>
                    <a:pt x="297" y="184"/>
                    <a:pt x="298" y="173"/>
                    <a:pt x="298" y="16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rgbClr val="5050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430" name="Google Shape;430;p88"/>
          <p:cNvGrpSpPr/>
          <p:nvPr/>
        </p:nvGrpSpPr>
        <p:grpSpPr>
          <a:xfrm>
            <a:off x="1167897" y="2730811"/>
            <a:ext cx="1793122" cy="1683614"/>
            <a:chOff x="1239398" y="2531824"/>
            <a:chExt cx="1793122" cy="1683951"/>
          </a:xfrm>
        </p:grpSpPr>
        <p:grpSp>
          <p:nvGrpSpPr>
            <p:cNvPr id="431" name="Google Shape;431;p88"/>
            <p:cNvGrpSpPr/>
            <p:nvPr/>
          </p:nvGrpSpPr>
          <p:grpSpPr>
            <a:xfrm>
              <a:off x="1239398" y="2531824"/>
              <a:ext cx="523183" cy="1683951"/>
              <a:chOff x="1395310" y="3332039"/>
              <a:chExt cx="431100" cy="1387567"/>
            </a:xfrm>
          </p:grpSpPr>
          <p:sp>
            <p:nvSpPr>
              <p:cNvPr id="432" name="Google Shape;432;p88"/>
              <p:cNvSpPr/>
              <p:nvPr/>
            </p:nvSpPr>
            <p:spPr>
              <a:xfrm>
                <a:off x="1395310" y="3332039"/>
                <a:ext cx="431100" cy="371400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6500" tIns="149200" rIns="186500" bIns="1492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3" name="Google Shape;433;p88"/>
              <p:cNvSpPr/>
              <p:nvPr/>
            </p:nvSpPr>
            <p:spPr>
              <a:xfrm>
                <a:off x="1438477" y="3855311"/>
                <a:ext cx="344700" cy="344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6500" tIns="149200" rIns="186500" bIns="1492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4" name="Google Shape;434;p88"/>
              <p:cNvSpPr/>
              <p:nvPr/>
            </p:nvSpPr>
            <p:spPr>
              <a:xfrm>
                <a:off x="1413641" y="4325406"/>
                <a:ext cx="394200" cy="3942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6500" tIns="149200" rIns="186500" bIns="1492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rPr lang="en-US" sz="2400" b="0" i="0" u="none" strike="noStrike" cap="none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 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5" name="Google Shape;435;p88"/>
            <p:cNvGrpSpPr/>
            <p:nvPr/>
          </p:nvGrpSpPr>
          <p:grpSpPr>
            <a:xfrm>
              <a:off x="1874367" y="2531824"/>
              <a:ext cx="523183" cy="1683951"/>
              <a:chOff x="1395310" y="3332039"/>
              <a:chExt cx="431100" cy="1387567"/>
            </a:xfrm>
          </p:grpSpPr>
          <p:sp>
            <p:nvSpPr>
              <p:cNvPr id="436" name="Google Shape;436;p88"/>
              <p:cNvSpPr/>
              <p:nvPr/>
            </p:nvSpPr>
            <p:spPr>
              <a:xfrm>
                <a:off x="1395310" y="3332039"/>
                <a:ext cx="431100" cy="371400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6500" tIns="149200" rIns="186500" bIns="1492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7" name="Google Shape;437;p88"/>
              <p:cNvSpPr/>
              <p:nvPr/>
            </p:nvSpPr>
            <p:spPr>
              <a:xfrm>
                <a:off x="1438477" y="3855311"/>
                <a:ext cx="344700" cy="344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6500" tIns="149200" rIns="186500" bIns="1492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8" name="Google Shape;438;p88"/>
              <p:cNvSpPr/>
              <p:nvPr/>
            </p:nvSpPr>
            <p:spPr>
              <a:xfrm>
                <a:off x="1413641" y="4325406"/>
                <a:ext cx="394200" cy="3942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6500" tIns="149200" rIns="186500" bIns="1492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rPr lang="en-US" sz="2400" b="0" i="0" u="none" strike="noStrike" cap="none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 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9" name="Google Shape;439;p88"/>
            <p:cNvGrpSpPr/>
            <p:nvPr/>
          </p:nvGrpSpPr>
          <p:grpSpPr>
            <a:xfrm>
              <a:off x="2509337" y="2531824"/>
              <a:ext cx="523183" cy="1683951"/>
              <a:chOff x="1395310" y="3332039"/>
              <a:chExt cx="431100" cy="1387567"/>
            </a:xfrm>
          </p:grpSpPr>
          <p:sp>
            <p:nvSpPr>
              <p:cNvPr id="440" name="Google Shape;440;p88"/>
              <p:cNvSpPr/>
              <p:nvPr/>
            </p:nvSpPr>
            <p:spPr>
              <a:xfrm>
                <a:off x="1395310" y="3332039"/>
                <a:ext cx="431100" cy="371400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6500" tIns="149200" rIns="186500" bIns="1492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1" name="Google Shape;441;p88"/>
              <p:cNvSpPr/>
              <p:nvPr/>
            </p:nvSpPr>
            <p:spPr>
              <a:xfrm>
                <a:off x="1438477" y="3855311"/>
                <a:ext cx="344700" cy="344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6500" tIns="149200" rIns="186500" bIns="1492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2" name="Google Shape;442;p88"/>
              <p:cNvSpPr/>
              <p:nvPr/>
            </p:nvSpPr>
            <p:spPr>
              <a:xfrm>
                <a:off x="1413641" y="4325406"/>
                <a:ext cx="394200" cy="3942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6500" tIns="149200" rIns="186500" bIns="1492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rPr lang="en-US" sz="2400" b="0" i="0" u="none" strike="noStrike" cap="none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 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43" name="Google Shape;443;p88"/>
          <p:cNvGrpSpPr/>
          <p:nvPr/>
        </p:nvGrpSpPr>
        <p:grpSpPr>
          <a:xfrm>
            <a:off x="4946153" y="2541169"/>
            <a:ext cx="2346589" cy="2038854"/>
            <a:chOff x="4986940" y="2541180"/>
            <a:chExt cx="2346589" cy="2039262"/>
          </a:xfrm>
        </p:grpSpPr>
        <p:cxnSp>
          <p:nvCxnSpPr>
            <p:cNvPr id="444" name="Google Shape;444;p88"/>
            <p:cNvCxnSpPr/>
            <p:nvPr/>
          </p:nvCxnSpPr>
          <p:spPr>
            <a:xfrm>
              <a:off x="6005770" y="3401735"/>
              <a:ext cx="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445" name="Google Shape;445;p88"/>
            <p:cNvGrpSpPr/>
            <p:nvPr/>
          </p:nvGrpSpPr>
          <p:grpSpPr>
            <a:xfrm>
              <a:off x="5712421" y="3055202"/>
              <a:ext cx="1007365" cy="1097309"/>
              <a:chOff x="3861" y="4291602"/>
              <a:chExt cx="112" cy="244433"/>
            </a:xfrm>
          </p:grpSpPr>
          <p:sp>
            <p:nvSpPr>
              <p:cNvPr id="446" name="Google Shape;446;p88"/>
              <p:cNvSpPr/>
              <p:nvPr/>
            </p:nvSpPr>
            <p:spPr>
              <a:xfrm>
                <a:off x="3861" y="4291602"/>
                <a:ext cx="112" cy="244433"/>
              </a:xfrm>
              <a:custGeom>
                <a:avLst/>
                <a:gdLst/>
                <a:ahLst/>
                <a:cxnLst/>
                <a:rect l="l" t="t" r="r" b="b"/>
                <a:pathLst>
                  <a:path w="80" h="88" extrusionOk="0">
                    <a:moveTo>
                      <a:pt x="24" y="36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0" y="80"/>
                      <a:pt x="5" y="88"/>
                      <a:pt x="12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75" y="88"/>
                      <a:pt x="80" y="80"/>
                      <a:pt x="76" y="74"/>
                    </a:cubicBezTo>
                    <a:cubicBezTo>
                      <a:pt x="56" y="36"/>
                      <a:pt x="56" y="36"/>
                      <a:pt x="56" y="36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24" y="0"/>
                      <a:pt x="24" y="0"/>
                      <a:pt x="24" y="0"/>
                    </a:cubicBezTo>
                    <a:lnTo>
                      <a:pt x="24" y="36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89625" tIns="44800" rIns="89625" bIns="448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353535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cxnSp>
            <p:nvCxnSpPr>
              <p:cNvPr id="447" name="Google Shape;447;p88"/>
              <p:cNvCxnSpPr/>
              <p:nvPr/>
            </p:nvCxnSpPr>
            <p:spPr>
              <a:xfrm>
                <a:off x="3874" y="4469918"/>
                <a:ext cx="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48" name="Google Shape;448;p88"/>
              <p:cNvCxnSpPr/>
              <p:nvPr/>
            </p:nvCxnSpPr>
            <p:spPr>
              <a:xfrm>
                <a:off x="3923" y="4335680"/>
                <a:ext cx="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49" name="Google Shape;449;p88"/>
              <p:cNvCxnSpPr/>
              <p:nvPr/>
            </p:nvCxnSpPr>
            <p:spPr>
              <a:xfrm>
                <a:off x="3923" y="4379758"/>
                <a:ext cx="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50" name="Google Shape;450;p88"/>
              <p:cNvCxnSpPr/>
              <p:nvPr/>
            </p:nvCxnSpPr>
            <p:spPr>
              <a:xfrm>
                <a:off x="3923" y="4425840"/>
                <a:ext cx="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51" name="Google Shape;451;p88"/>
              <p:cNvCxnSpPr/>
              <p:nvPr/>
            </p:nvCxnSpPr>
            <p:spPr>
              <a:xfrm>
                <a:off x="3883" y="4291602"/>
                <a:ext cx="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grpSp>
          <p:nvGrpSpPr>
            <p:cNvPr id="452" name="Google Shape;452;p88"/>
            <p:cNvGrpSpPr/>
            <p:nvPr/>
          </p:nvGrpSpPr>
          <p:grpSpPr>
            <a:xfrm>
              <a:off x="5358989" y="2541180"/>
              <a:ext cx="1974541" cy="1799716"/>
              <a:chOff x="4723382" y="2415376"/>
              <a:chExt cx="2374103" cy="2163900"/>
            </a:xfrm>
          </p:grpSpPr>
          <p:sp>
            <p:nvSpPr>
              <p:cNvPr id="453" name="Google Shape;453;p88"/>
              <p:cNvSpPr/>
              <p:nvPr/>
            </p:nvSpPr>
            <p:spPr>
              <a:xfrm rot="-5400000">
                <a:off x="6785060" y="3189956"/>
                <a:ext cx="201294" cy="423556"/>
              </a:xfrm>
              <a:custGeom>
                <a:avLst/>
                <a:gdLst/>
                <a:ahLst/>
                <a:cxnLst/>
                <a:rect l="l" t="t" r="r" b="b"/>
                <a:pathLst>
                  <a:path w="48" h="101" extrusionOk="0">
                    <a:moveTo>
                      <a:pt x="48" y="0"/>
                    </a:moveTo>
                    <a:lnTo>
                      <a:pt x="0" y="50"/>
                    </a:lnTo>
                    <a:lnTo>
                      <a:pt x="48" y="101"/>
                    </a:lnTo>
                  </a:path>
                </a:pathLst>
              </a:custGeom>
              <a:noFill/>
              <a:ln w="1905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4" name="Google Shape;454;p88"/>
              <p:cNvSpPr/>
              <p:nvPr/>
            </p:nvSpPr>
            <p:spPr>
              <a:xfrm>
                <a:off x="4723382" y="2415376"/>
                <a:ext cx="2163900" cy="2163900"/>
              </a:xfrm>
              <a:prstGeom prst="arc">
                <a:avLst>
                  <a:gd name="adj1" fmla="val 15775537"/>
                  <a:gd name="adj2" fmla="val 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3250" tIns="46625" rIns="93250" bIns="466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455" name="Google Shape;455;p88"/>
            <p:cNvGrpSpPr/>
            <p:nvPr/>
          </p:nvGrpSpPr>
          <p:grpSpPr>
            <a:xfrm rot="10800000">
              <a:off x="4986940" y="2780726"/>
              <a:ext cx="1974541" cy="1799716"/>
              <a:chOff x="4723382" y="2415376"/>
              <a:chExt cx="2374103" cy="2163900"/>
            </a:xfrm>
          </p:grpSpPr>
          <p:sp>
            <p:nvSpPr>
              <p:cNvPr id="456" name="Google Shape;456;p88"/>
              <p:cNvSpPr/>
              <p:nvPr/>
            </p:nvSpPr>
            <p:spPr>
              <a:xfrm rot="-5400000">
                <a:off x="6785060" y="3189956"/>
                <a:ext cx="201294" cy="423556"/>
              </a:xfrm>
              <a:custGeom>
                <a:avLst/>
                <a:gdLst/>
                <a:ahLst/>
                <a:cxnLst/>
                <a:rect l="l" t="t" r="r" b="b"/>
                <a:pathLst>
                  <a:path w="48" h="101" extrusionOk="0">
                    <a:moveTo>
                      <a:pt x="48" y="0"/>
                    </a:moveTo>
                    <a:lnTo>
                      <a:pt x="0" y="50"/>
                    </a:lnTo>
                    <a:lnTo>
                      <a:pt x="48" y="101"/>
                    </a:lnTo>
                  </a:path>
                </a:pathLst>
              </a:custGeom>
              <a:noFill/>
              <a:ln w="1905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7" name="Google Shape;457;p88"/>
              <p:cNvSpPr/>
              <p:nvPr/>
            </p:nvSpPr>
            <p:spPr>
              <a:xfrm>
                <a:off x="4723382" y="2415376"/>
                <a:ext cx="2163900" cy="2163900"/>
              </a:xfrm>
              <a:prstGeom prst="arc">
                <a:avLst>
                  <a:gd name="adj1" fmla="val 15775537"/>
                  <a:gd name="adj2" fmla="val 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3250" tIns="46625" rIns="93250" bIns="466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458" name="Google Shape;458;p88"/>
          <p:cNvSpPr/>
          <p:nvPr/>
        </p:nvSpPr>
        <p:spPr>
          <a:xfrm flipH="1">
            <a:off x="8130017" y="3199154"/>
            <a:ext cx="410099" cy="917575"/>
          </a:xfrm>
          <a:custGeom>
            <a:avLst/>
            <a:gdLst/>
            <a:ahLst/>
            <a:cxnLst/>
            <a:rect l="l" t="t" r="r" b="b"/>
            <a:pathLst>
              <a:path w="250825" h="269875" extrusionOk="0">
                <a:moveTo>
                  <a:pt x="250825" y="0"/>
                </a:moveTo>
                <a:lnTo>
                  <a:pt x="0" y="142875"/>
                </a:lnTo>
                <a:lnTo>
                  <a:pt x="250825" y="269875"/>
                </a:lnTo>
              </a:path>
            </a:pathLst>
          </a:custGeom>
          <a:noFill/>
          <a:ln w="19050" cap="flat" cmpd="sng">
            <a:solidFill>
              <a:srgbClr val="A12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59" name="Google Shape;459;p88"/>
          <p:cNvSpPr/>
          <p:nvPr/>
        </p:nvSpPr>
        <p:spPr>
          <a:xfrm flipH="1">
            <a:off x="3663774" y="3199154"/>
            <a:ext cx="410099" cy="917575"/>
          </a:xfrm>
          <a:custGeom>
            <a:avLst/>
            <a:gdLst/>
            <a:ahLst/>
            <a:cxnLst/>
            <a:rect l="l" t="t" r="r" b="b"/>
            <a:pathLst>
              <a:path w="250825" h="269875" extrusionOk="0">
                <a:moveTo>
                  <a:pt x="250825" y="0"/>
                </a:moveTo>
                <a:lnTo>
                  <a:pt x="0" y="142875"/>
                </a:lnTo>
                <a:lnTo>
                  <a:pt x="250825" y="269875"/>
                </a:lnTo>
              </a:path>
            </a:pathLst>
          </a:custGeom>
          <a:noFill/>
          <a:ln w="19050" cap="flat" cmpd="sng">
            <a:solidFill>
              <a:srgbClr val="A12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9"/>
          <p:cNvSpPr txBox="1"/>
          <p:nvPr/>
        </p:nvSpPr>
        <p:spPr>
          <a:xfrm>
            <a:off x="648527" y="5408926"/>
            <a:ext cx="973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Prepare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89"/>
          <p:cNvSpPr txBox="1"/>
          <p:nvPr/>
        </p:nvSpPr>
        <p:spPr>
          <a:xfrm>
            <a:off x="6518166" y="5408926"/>
            <a:ext cx="16749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Register and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Manage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89"/>
          <p:cNvSpPr txBox="1"/>
          <p:nvPr/>
        </p:nvSpPr>
        <p:spPr>
          <a:xfrm>
            <a:off x="4747504" y="5408926"/>
            <a:ext cx="13935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Train &amp;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89"/>
          <p:cNvSpPr txBox="1"/>
          <p:nvPr/>
        </p:nvSpPr>
        <p:spPr>
          <a:xfrm>
            <a:off x="8826925" y="5408926"/>
            <a:ext cx="8745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Build Image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9" name="Google Shape;469;p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5475" y="2965617"/>
            <a:ext cx="581870" cy="672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89" descr="https://ih1.redbubble.net/image.361353434.1330/flat,800x800,075,f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29278" y="4091791"/>
            <a:ext cx="1181532" cy="409106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89"/>
          <p:cNvSpPr txBox="1"/>
          <p:nvPr/>
        </p:nvSpPr>
        <p:spPr>
          <a:xfrm>
            <a:off x="2817565" y="3523813"/>
            <a:ext cx="9861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725" tIns="146200" rIns="182725" bIns="1462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78D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89"/>
          <p:cNvSpPr txBox="1"/>
          <p:nvPr/>
        </p:nvSpPr>
        <p:spPr>
          <a:xfrm>
            <a:off x="2523299" y="5408926"/>
            <a:ext cx="15744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Build model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(your favorite IDE)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89"/>
          <p:cNvSpPr txBox="1"/>
          <p:nvPr/>
        </p:nvSpPr>
        <p:spPr>
          <a:xfrm>
            <a:off x="10582004" y="5408926"/>
            <a:ext cx="14157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Deploy Service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Monitor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89"/>
          <p:cNvSpPr/>
          <p:nvPr/>
        </p:nvSpPr>
        <p:spPr>
          <a:xfrm>
            <a:off x="694627" y="1944623"/>
            <a:ext cx="969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78D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Prepare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5" name="Google Shape;475;p89"/>
          <p:cNvCxnSpPr/>
          <p:nvPr/>
        </p:nvCxnSpPr>
        <p:spPr>
          <a:xfrm rot="10800000" flipH="1">
            <a:off x="2112414" y="1988398"/>
            <a:ext cx="2100" cy="150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76" name="Google Shape;476;p89"/>
          <p:cNvCxnSpPr/>
          <p:nvPr/>
        </p:nvCxnSpPr>
        <p:spPr>
          <a:xfrm rot="10800000">
            <a:off x="7333182" y="4332254"/>
            <a:ext cx="0" cy="966600"/>
          </a:xfrm>
          <a:prstGeom prst="straightConnector1">
            <a:avLst/>
          </a:prstGeom>
          <a:noFill/>
          <a:ln w="127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477" name="Google Shape;477;p89"/>
          <p:cNvSpPr/>
          <p:nvPr/>
        </p:nvSpPr>
        <p:spPr>
          <a:xfrm>
            <a:off x="2067811" y="1952767"/>
            <a:ext cx="52875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78D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Experiment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89"/>
          <p:cNvSpPr/>
          <p:nvPr/>
        </p:nvSpPr>
        <p:spPr>
          <a:xfrm>
            <a:off x="7355510" y="1945333"/>
            <a:ext cx="46071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78D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Deploy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9" name="Google Shape;479;p89"/>
          <p:cNvCxnSpPr/>
          <p:nvPr/>
        </p:nvCxnSpPr>
        <p:spPr>
          <a:xfrm rot="10800000">
            <a:off x="2113547" y="4198784"/>
            <a:ext cx="0" cy="176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80" name="Google Shape;480;p89"/>
          <p:cNvCxnSpPr/>
          <p:nvPr/>
        </p:nvCxnSpPr>
        <p:spPr>
          <a:xfrm>
            <a:off x="5444335" y="3616334"/>
            <a:ext cx="0" cy="498000"/>
          </a:xfrm>
          <a:prstGeom prst="straightConnector1">
            <a:avLst/>
          </a:prstGeom>
          <a:noFill/>
          <a:ln w="12700" cap="flat" cmpd="sng">
            <a:solidFill>
              <a:schemeClr val="dk2"/>
            </a:solidFill>
            <a:prstDash val="dash"/>
            <a:round/>
            <a:headEnd type="triangle" w="med" len="med"/>
            <a:tailEnd type="triangle" w="med" len="med"/>
          </a:ln>
        </p:spPr>
      </p:cxnSp>
      <p:sp>
        <p:nvSpPr>
          <p:cNvPr id="481" name="Google Shape;481;p89"/>
          <p:cNvSpPr txBox="1">
            <a:spLocks noGrp="1"/>
          </p:cNvSpPr>
          <p:nvPr>
            <p:ph type="title"/>
          </p:nvPr>
        </p:nvSpPr>
        <p:spPr>
          <a:xfrm>
            <a:off x="434975" y="449264"/>
            <a:ext cx="115635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787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Quattrocento Sans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Data science workflow</a:t>
            </a:r>
            <a:endParaRPr sz="54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2" name="Google Shape;482;p89"/>
          <p:cNvGrpSpPr/>
          <p:nvPr/>
        </p:nvGrpSpPr>
        <p:grpSpPr>
          <a:xfrm>
            <a:off x="5175157" y="4293420"/>
            <a:ext cx="526761" cy="524506"/>
            <a:chOff x="7642997" y="2995601"/>
            <a:chExt cx="271107" cy="269988"/>
          </a:xfrm>
        </p:grpSpPr>
        <p:sp>
          <p:nvSpPr>
            <p:cNvPr id="483" name="Google Shape;483;p89"/>
            <p:cNvSpPr/>
            <p:nvPr/>
          </p:nvSpPr>
          <p:spPr>
            <a:xfrm>
              <a:off x="7676736" y="3031430"/>
              <a:ext cx="201539" cy="200420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75" y="83"/>
                  </a:moveTo>
                  <a:cubicBezTo>
                    <a:pt x="8" y="83"/>
                    <a:pt x="8" y="83"/>
                    <a:pt x="8" y="83"/>
                  </a:cubicBezTo>
                  <a:cubicBezTo>
                    <a:pt x="4" y="83"/>
                    <a:pt x="0" y="79"/>
                    <a:pt x="0" y="75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80" y="0"/>
                    <a:pt x="83" y="3"/>
                    <a:pt x="83" y="8"/>
                  </a:cubicBezTo>
                  <a:cubicBezTo>
                    <a:pt x="83" y="75"/>
                    <a:pt x="83" y="75"/>
                    <a:pt x="83" y="75"/>
                  </a:cubicBezTo>
                  <a:cubicBezTo>
                    <a:pt x="83" y="79"/>
                    <a:pt x="80" y="83"/>
                    <a:pt x="75" y="83"/>
                  </a:cubicBezTo>
                  <a:close/>
                </a:path>
              </a:pathLst>
            </a:cu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2400" tIns="36175" rIns="72400" bIns="361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rgbClr val="5050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484" name="Google Shape;484;p89"/>
            <p:cNvCxnSpPr/>
            <p:nvPr/>
          </p:nvCxnSpPr>
          <p:spPr>
            <a:xfrm>
              <a:off x="7709206" y="2995601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85" name="Google Shape;485;p89"/>
            <p:cNvCxnSpPr/>
            <p:nvPr/>
          </p:nvCxnSpPr>
          <p:spPr>
            <a:xfrm>
              <a:off x="7742796" y="2995601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86" name="Google Shape;486;p89"/>
            <p:cNvCxnSpPr/>
            <p:nvPr/>
          </p:nvCxnSpPr>
          <p:spPr>
            <a:xfrm>
              <a:off x="7778625" y="2995601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87" name="Google Shape;487;p89"/>
            <p:cNvCxnSpPr/>
            <p:nvPr/>
          </p:nvCxnSpPr>
          <p:spPr>
            <a:xfrm>
              <a:off x="7812215" y="2995601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88" name="Google Shape;488;p89"/>
            <p:cNvCxnSpPr/>
            <p:nvPr/>
          </p:nvCxnSpPr>
          <p:spPr>
            <a:xfrm>
              <a:off x="7846924" y="2995601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89" name="Google Shape;489;p89"/>
            <p:cNvCxnSpPr/>
            <p:nvPr/>
          </p:nvCxnSpPr>
          <p:spPr>
            <a:xfrm rot="10800000">
              <a:off x="7882604" y="3060542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0" name="Google Shape;490;p89"/>
            <p:cNvCxnSpPr/>
            <p:nvPr/>
          </p:nvCxnSpPr>
          <p:spPr>
            <a:xfrm rot="10800000">
              <a:off x="7882604" y="3096371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1" name="Google Shape;491;p89"/>
            <p:cNvCxnSpPr/>
            <p:nvPr/>
          </p:nvCxnSpPr>
          <p:spPr>
            <a:xfrm rot="10800000">
              <a:off x="7882604" y="3129961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2" name="Google Shape;492;p89"/>
            <p:cNvCxnSpPr/>
            <p:nvPr/>
          </p:nvCxnSpPr>
          <p:spPr>
            <a:xfrm rot="10800000">
              <a:off x="7882604" y="3164670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3" name="Google Shape;493;p89"/>
            <p:cNvCxnSpPr/>
            <p:nvPr/>
          </p:nvCxnSpPr>
          <p:spPr>
            <a:xfrm rot="10800000">
              <a:off x="7882604" y="3200500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4" name="Google Shape;494;p89"/>
            <p:cNvCxnSpPr/>
            <p:nvPr/>
          </p:nvCxnSpPr>
          <p:spPr>
            <a:xfrm rot="10800000">
              <a:off x="7642997" y="3060542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5" name="Google Shape;495;p89"/>
            <p:cNvCxnSpPr/>
            <p:nvPr/>
          </p:nvCxnSpPr>
          <p:spPr>
            <a:xfrm rot="10800000">
              <a:off x="7642997" y="3096371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6" name="Google Shape;496;p89"/>
            <p:cNvCxnSpPr/>
            <p:nvPr/>
          </p:nvCxnSpPr>
          <p:spPr>
            <a:xfrm rot="10800000">
              <a:off x="7642997" y="3129961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7" name="Google Shape;497;p89"/>
            <p:cNvCxnSpPr/>
            <p:nvPr/>
          </p:nvCxnSpPr>
          <p:spPr>
            <a:xfrm rot="10800000">
              <a:off x="7642997" y="3164670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8" name="Google Shape;498;p89"/>
            <p:cNvCxnSpPr/>
            <p:nvPr/>
          </p:nvCxnSpPr>
          <p:spPr>
            <a:xfrm rot="10800000">
              <a:off x="7642997" y="3200500"/>
              <a:ext cx="315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9" name="Google Shape;499;p89"/>
            <p:cNvCxnSpPr/>
            <p:nvPr/>
          </p:nvCxnSpPr>
          <p:spPr>
            <a:xfrm>
              <a:off x="7709206" y="3234089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00" name="Google Shape;500;p89"/>
            <p:cNvCxnSpPr/>
            <p:nvPr/>
          </p:nvCxnSpPr>
          <p:spPr>
            <a:xfrm>
              <a:off x="7742796" y="3234089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01" name="Google Shape;501;p89"/>
            <p:cNvCxnSpPr/>
            <p:nvPr/>
          </p:nvCxnSpPr>
          <p:spPr>
            <a:xfrm>
              <a:off x="7778625" y="3234089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02" name="Google Shape;502;p89"/>
            <p:cNvCxnSpPr/>
            <p:nvPr/>
          </p:nvCxnSpPr>
          <p:spPr>
            <a:xfrm>
              <a:off x="7812215" y="3234089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03" name="Google Shape;503;p89"/>
            <p:cNvCxnSpPr/>
            <p:nvPr/>
          </p:nvCxnSpPr>
          <p:spPr>
            <a:xfrm>
              <a:off x="7846924" y="3234089"/>
              <a:ext cx="0" cy="315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504" name="Google Shape;504;p89"/>
          <p:cNvGrpSpPr/>
          <p:nvPr/>
        </p:nvGrpSpPr>
        <p:grpSpPr>
          <a:xfrm>
            <a:off x="5048029" y="2791202"/>
            <a:ext cx="774889" cy="674198"/>
            <a:chOff x="6014427" y="2331652"/>
            <a:chExt cx="774966" cy="674400"/>
          </a:xfrm>
        </p:grpSpPr>
        <p:grpSp>
          <p:nvGrpSpPr>
            <p:cNvPr id="505" name="Google Shape;505;p89"/>
            <p:cNvGrpSpPr/>
            <p:nvPr/>
          </p:nvGrpSpPr>
          <p:grpSpPr>
            <a:xfrm>
              <a:off x="6014427" y="2331652"/>
              <a:ext cx="774966" cy="674400"/>
              <a:chOff x="6014427" y="2331652"/>
              <a:chExt cx="774966" cy="674400"/>
            </a:xfrm>
          </p:grpSpPr>
          <p:sp>
            <p:nvSpPr>
              <p:cNvPr id="506" name="Google Shape;506;p89"/>
              <p:cNvSpPr/>
              <p:nvPr/>
            </p:nvSpPr>
            <p:spPr>
              <a:xfrm>
                <a:off x="6211116" y="2331652"/>
                <a:ext cx="381600" cy="674400"/>
              </a:xfrm>
              <a:prstGeom prst="ellipse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2825" tIns="146275" rIns="182825" bIns="146275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7" name="Google Shape;507;p89"/>
              <p:cNvSpPr/>
              <p:nvPr/>
            </p:nvSpPr>
            <p:spPr>
              <a:xfrm rot="3600562">
                <a:off x="6211068" y="2328723"/>
                <a:ext cx="381708" cy="674445"/>
              </a:xfrm>
              <a:prstGeom prst="ellipse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2825" tIns="146275" rIns="182825" bIns="146275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8" name="Google Shape;508;p89"/>
              <p:cNvSpPr/>
              <p:nvPr/>
            </p:nvSpPr>
            <p:spPr>
              <a:xfrm rot="-3600562">
                <a:off x="6211044" y="2328578"/>
                <a:ext cx="381708" cy="674445"/>
              </a:xfrm>
              <a:prstGeom prst="ellipse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2825" tIns="146275" rIns="182825" bIns="146275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509" name="Google Shape;509;p89"/>
            <p:cNvSpPr/>
            <p:nvPr/>
          </p:nvSpPr>
          <p:spPr>
            <a:xfrm>
              <a:off x="6301928" y="2568919"/>
              <a:ext cx="200100" cy="200100"/>
            </a:xfrm>
            <a:prstGeom prst="ellipse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10" name="Google Shape;510;p89"/>
          <p:cNvGrpSpPr/>
          <p:nvPr/>
        </p:nvGrpSpPr>
        <p:grpSpPr>
          <a:xfrm>
            <a:off x="10736128" y="3616289"/>
            <a:ext cx="643357" cy="570636"/>
            <a:chOff x="10902845" y="2693238"/>
            <a:chExt cx="643421" cy="570807"/>
          </a:xfrm>
        </p:grpSpPr>
        <p:sp>
          <p:nvSpPr>
            <p:cNvPr id="511" name="Google Shape;511;p89"/>
            <p:cNvSpPr/>
            <p:nvPr/>
          </p:nvSpPr>
          <p:spPr>
            <a:xfrm>
              <a:off x="10902845" y="2693238"/>
              <a:ext cx="643421" cy="407874"/>
            </a:xfrm>
            <a:custGeom>
              <a:avLst/>
              <a:gdLst/>
              <a:ahLst/>
              <a:cxnLst/>
              <a:rect l="l" t="t" r="r" b="b"/>
              <a:pathLst>
                <a:path w="878391" h="545651" extrusionOk="0">
                  <a:moveTo>
                    <a:pt x="526246" y="2823"/>
                  </a:moveTo>
                  <a:cubicBezTo>
                    <a:pt x="663881" y="24023"/>
                    <a:pt x="772336" y="152517"/>
                    <a:pt x="753083" y="285400"/>
                  </a:cubicBezTo>
                  <a:cubicBezTo>
                    <a:pt x="852208" y="299089"/>
                    <a:pt x="878212" y="375742"/>
                    <a:pt x="878391" y="414984"/>
                  </a:cubicBezTo>
                  <a:cubicBezTo>
                    <a:pt x="878627" y="466609"/>
                    <a:pt x="833938" y="546043"/>
                    <a:pt x="747725" y="545650"/>
                  </a:cubicBezTo>
                  <a:lnTo>
                    <a:pt x="190513" y="545650"/>
                  </a:lnTo>
                  <a:cubicBezTo>
                    <a:pt x="77130" y="544985"/>
                    <a:pt x="2268" y="445667"/>
                    <a:pt x="42" y="355179"/>
                  </a:cubicBezTo>
                  <a:cubicBezTo>
                    <a:pt x="-2184" y="264691"/>
                    <a:pt x="84465" y="123521"/>
                    <a:pt x="244362" y="173378"/>
                  </a:cubicBezTo>
                  <a:cubicBezTo>
                    <a:pt x="271526" y="75658"/>
                    <a:pt x="394045" y="-17540"/>
                    <a:pt x="526246" y="2823"/>
                  </a:cubicBezTo>
                  <a:close/>
                </a:path>
              </a:pathLst>
            </a:cu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79225" tIns="143350" rIns="179225" bIns="14335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2" name="Google Shape;512;p89"/>
            <p:cNvSpPr/>
            <p:nvPr/>
          </p:nvSpPr>
          <p:spPr>
            <a:xfrm>
              <a:off x="11138157" y="3021086"/>
              <a:ext cx="204900" cy="148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513" name="Google Shape;513;p89"/>
            <p:cNvCxnSpPr/>
            <p:nvPr/>
          </p:nvCxnSpPr>
          <p:spPr>
            <a:xfrm rot="10800000">
              <a:off x="11245742" y="2947845"/>
              <a:ext cx="0" cy="31620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14" name="Google Shape;514;p89"/>
          <p:cNvGrpSpPr/>
          <p:nvPr/>
        </p:nvGrpSpPr>
        <p:grpSpPr>
          <a:xfrm>
            <a:off x="919738" y="4164214"/>
            <a:ext cx="501385" cy="511039"/>
            <a:chOff x="7158422" y="1607015"/>
            <a:chExt cx="2726400" cy="2778897"/>
          </a:xfrm>
        </p:grpSpPr>
        <p:sp>
          <p:nvSpPr>
            <p:cNvPr id="515" name="Google Shape;515;p89"/>
            <p:cNvSpPr/>
            <p:nvPr/>
          </p:nvSpPr>
          <p:spPr>
            <a:xfrm>
              <a:off x="7158422" y="2971800"/>
              <a:ext cx="2726357" cy="1414112"/>
            </a:xfrm>
            <a:custGeom>
              <a:avLst/>
              <a:gdLst/>
              <a:ahLst/>
              <a:cxnLst/>
              <a:rect l="l" t="t" r="r" b="b"/>
              <a:pathLst>
                <a:path w="2726357" h="1414112" extrusionOk="0">
                  <a:moveTo>
                    <a:pt x="1363179" y="0"/>
                  </a:moveTo>
                  <a:lnTo>
                    <a:pt x="1859701" y="257537"/>
                  </a:lnTo>
                  <a:lnTo>
                    <a:pt x="2722177" y="257537"/>
                  </a:lnTo>
                  <a:lnTo>
                    <a:pt x="2722177" y="704888"/>
                  </a:lnTo>
                  <a:lnTo>
                    <a:pt x="2726357" y="707056"/>
                  </a:lnTo>
                  <a:lnTo>
                    <a:pt x="1363179" y="1414112"/>
                  </a:lnTo>
                  <a:lnTo>
                    <a:pt x="3650" y="708949"/>
                  </a:lnTo>
                  <a:lnTo>
                    <a:pt x="1202" y="708949"/>
                  </a:lnTo>
                  <a:lnTo>
                    <a:pt x="1202" y="707680"/>
                  </a:lnTo>
                  <a:lnTo>
                    <a:pt x="0" y="707056"/>
                  </a:lnTo>
                  <a:lnTo>
                    <a:pt x="1202" y="706433"/>
                  </a:lnTo>
                  <a:lnTo>
                    <a:pt x="1202" y="257537"/>
                  </a:lnTo>
                  <a:lnTo>
                    <a:pt x="866657" y="257537"/>
                  </a:lnTo>
                  <a:close/>
                </a:path>
              </a:pathLst>
            </a:custGeom>
            <a:solidFill>
              <a:schemeClr val="lt1"/>
            </a:solidFill>
            <a:ln w="12700" cap="rnd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89"/>
            <p:cNvSpPr/>
            <p:nvPr/>
          </p:nvSpPr>
          <p:spPr>
            <a:xfrm>
              <a:off x="7158422" y="2521415"/>
              <a:ext cx="2726400" cy="1414200"/>
            </a:xfrm>
            <a:prstGeom prst="diamond">
              <a:avLst/>
            </a:prstGeom>
            <a:solidFill>
              <a:schemeClr val="lt1"/>
            </a:solidFill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7" name="Google Shape;517;p89"/>
            <p:cNvSpPr/>
            <p:nvPr/>
          </p:nvSpPr>
          <p:spPr>
            <a:xfrm>
              <a:off x="7158422" y="2057400"/>
              <a:ext cx="2726357" cy="1414112"/>
            </a:xfrm>
            <a:custGeom>
              <a:avLst/>
              <a:gdLst/>
              <a:ahLst/>
              <a:cxnLst/>
              <a:rect l="l" t="t" r="r" b="b"/>
              <a:pathLst>
                <a:path w="2726357" h="1414112" extrusionOk="0">
                  <a:moveTo>
                    <a:pt x="1363179" y="0"/>
                  </a:moveTo>
                  <a:lnTo>
                    <a:pt x="1859701" y="257537"/>
                  </a:lnTo>
                  <a:lnTo>
                    <a:pt x="2722177" y="257537"/>
                  </a:lnTo>
                  <a:lnTo>
                    <a:pt x="2722177" y="704888"/>
                  </a:lnTo>
                  <a:lnTo>
                    <a:pt x="2726357" y="707056"/>
                  </a:lnTo>
                  <a:lnTo>
                    <a:pt x="1363179" y="1414112"/>
                  </a:lnTo>
                  <a:lnTo>
                    <a:pt x="3650" y="708949"/>
                  </a:lnTo>
                  <a:lnTo>
                    <a:pt x="1202" y="708949"/>
                  </a:lnTo>
                  <a:lnTo>
                    <a:pt x="1202" y="707680"/>
                  </a:lnTo>
                  <a:lnTo>
                    <a:pt x="0" y="707056"/>
                  </a:lnTo>
                  <a:lnTo>
                    <a:pt x="1202" y="706433"/>
                  </a:lnTo>
                  <a:lnTo>
                    <a:pt x="1202" y="257537"/>
                  </a:lnTo>
                  <a:lnTo>
                    <a:pt x="866657" y="257537"/>
                  </a:lnTo>
                  <a:close/>
                </a:path>
              </a:pathLst>
            </a:custGeom>
            <a:solidFill>
              <a:schemeClr val="lt1"/>
            </a:solidFill>
            <a:ln w="12700" cap="rnd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89"/>
            <p:cNvSpPr/>
            <p:nvPr/>
          </p:nvSpPr>
          <p:spPr>
            <a:xfrm>
              <a:off x="7158422" y="1607015"/>
              <a:ext cx="2726400" cy="1414200"/>
            </a:xfrm>
            <a:prstGeom prst="diamond">
              <a:avLst/>
            </a:prstGeom>
            <a:solidFill>
              <a:schemeClr val="lt1"/>
            </a:solidFill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19" name="Google Shape;519;p89"/>
          <p:cNvSpPr/>
          <p:nvPr/>
        </p:nvSpPr>
        <p:spPr>
          <a:xfrm>
            <a:off x="958682" y="3237713"/>
            <a:ext cx="449597" cy="611952"/>
          </a:xfrm>
          <a:custGeom>
            <a:avLst/>
            <a:gdLst/>
            <a:ahLst/>
            <a:cxnLst/>
            <a:rect l="l" t="t" r="r" b="b"/>
            <a:pathLst>
              <a:path w="3330348" h="4532979" extrusionOk="0">
                <a:moveTo>
                  <a:pt x="1913" y="3068274"/>
                </a:moveTo>
                <a:cubicBezTo>
                  <a:pt x="12552" y="3088631"/>
                  <a:pt x="12431" y="3109172"/>
                  <a:pt x="33829" y="3129345"/>
                </a:cubicBezTo>
                <a:cubicBezTo>
                  <a:pt x="189101" y="3275719"/>
                  <a:pt x="860482" y="3385824"/>
                  <a:pt x="1665174" y="3385824"/>
                </a:cubicBezTo>
                <a:cubicBezTo>
                  <a:pt x="2469867" y="3385824"/>
                  <a:pt x="3141247" y="3275719"/>
                  <a:pt x="3296519" y="3129345"/>
                </a:cubicBezTo>
                <a:cubicBezTo>
                  <a:pt x="3312446" y="3112160"/>
                  <a:pt x="3317796" y="3088631"/>
                  <a:pt x="3328434" y="3068274"/>
                </a:cubicBezTo>
                <a:cubicBezTo>
                  <a:pt x="3329074" y="3449438"/>
                  <a:pt x="3329709" y="3830602"/>
                  <a:pt x="3330348" y="4211766"/>
                </a:cubicBezTo>
                <a:cubicBezTo>
                  <a:pt x="3330348" y="4389168"/>
                  <a:pt x="2584823" y="4532979"/>
                  <a:pt x="1665174" y="4532979"/>
                </a:cubicBezTo>
                <a:cubicBezTo>
                  <a:pt x="745525" y="4532979"/>
                  <a:pt x="0" y="4389168"/>
                  <a:pt x="0" y="4211766"/>
                </a:cubicBezTo>
                <a:cubicBezTo>
                  <a:pt x="639" y="3830602"/>
                  <a:pt x="1274" y="3449438"/>
                  <a:pt x="1913" y="3068274"/>
                </a:cubicBezTo>
                <a:close/>
                <a:moveTo>
                  <a:pt x="1913" y="1762531"/>
                </a:moveTo>
                <a:cubicBezTo>
                  <a:pt x="12552" y="1782888"/>
                  <a:pt x="12431" y="1803429"/>
                  <a:pt x="33829" y="1823602"/>
                </a:cubicBezTo>
                <a:cubicBezTo>
                  <a:pt x="189101" y="1969976"/>
                  <a:pt x="860482" y="2080081"/>
                  <a:pt x="1665174" y="2080081"/>
                </a:cubicBezTo>
                <a:cubicBezTo>
                  <a:pt x="2469867" y="2080081"/>
                  <a:pt x="3141247" y="1969976"/>
                  <a:pt x="3296519" y="1823602"/>
                </a:cubicBezTo>
                <a:cubicBezTo>
                  <a:pt x="3312446" y="1806417"/>
                  <a:pt x="3317796" y="1782888"/>
                  <a:pt x="3328434" y="1762531"/>
                </a:cubicBezTo>
                <a:cubicBezTo>
                  <a:pt x="3329074" y="2143695"/>
                  <a:pt x="3329709" y="2524859"/>
                  <a:pt x="3330348" y="2906023"/>
                </a:cubicBezTo>
                <a:cubicBezTo>
                  <a:pt x="3330348" y="3083425"/>
                  <a:pt x="2584823" y="3227236"/>
                  <a:pt x="1665174" y="3227236"/>
                </a:cubicBezTo>
                <a:cubicBezTo>
                  <a:pt x="745525" y="3227236"/>
                  <a:pt x="0" y="3083425"/>
                  <a:pt x="0" y="2906023"/>
                </a:cubicBezTo>
                <a:cubicBezTo>
                  <a:pt x="639" y="2524859"/>
                  <a:pt x="1274" y="2143695"/>
                  <a:pt x="1913" y="1762531"/>
                </a:cubicBezTo>
                <a:close/>
                <a:moveTo>
                  <a:pt x="1913" y="456788"/>
                </a:moveTo>
                <a:cubicBezTo>
                  <a:pt x="12552" y="477145"/>
                  <a:pt x="12431" y="497686"/>
                  <a:pt x="33829" y="517859"/>
                </a:cubicBezTo>
                <a:cubicBezTo>
                  <a:pt x="189101" y="664233"/>
                  <a:pt x="860482" y="774338"/>
                  <a:pt x="1665174" y="774338"/>
                </a:cubicBezTo>
                <a:cubicBezTo>
                  <a:pt x="2469867" y="774338"/>
                  <a:pt x="3141247" y="664233"/>
                  <a:pt x="3296519" y="517859"/>
                </a:cubicBezTo>
                <a:cubicBezTo>
                  <a:pt x="3312446" y="500674"/>
                  <a:pt x="3317796" y="477145"/>
                  <a:pt x="3328434" y="456788"/>
                </a:cubicBezTo>
                <a:cubicBezTo>
                  <a:pt x="3329074" y="837952"/>
                  <a:pt x="3329709" y="1219116"/>
                  <a:pt x="3330348" y="1600280"/>
                </a:cubicBezTo>
                <a:cubicBezTo>
                  <a:pt x="3330348" y="1777682"/>
                  <a:pt x="2584823" y="1921493"/>
                  <a:pt x="1665174" y="1921493"/>
                </a:cubicBezTo>
                <a:cubicBezTo>
                  <a:pt x="745525" y="1921493"/>
                  <a:pt x="0" y="1777682"/>
                  <a:pt x="0" y="1600280"/>
                </a:cubicBezTo>
                <a:cubicBezTo>
                  <a:pt x="639" y="1219116"/>
                  <a:pt x="1274" y="837952"/>
                  <a:pt x="1913" y="456788"/>
                </a:cubicBezTo>
                <a:close/>
                <a:moveTo>
                  <a:pt x="1665174" y="0"/>
                </a:moveTo>
                <a:cubicBezTo>
                  <a:pt x="2550226" y="0"/>
                  <a:pt x="3267703" y="138401"/>
                  <a:pt x="3267703" y="309127"/>
                </a:cubicBezTo>
                <a:cubicBezTo>
                  <a:pt x="3267703" y="479853"/>
                  <a:pt x="2550226" y="618254"/>
                  <a:pt x="1665174" y="618254"/>
                </a:cubicBezTo>
                <a:cubicBezTo>
                  <a:pt x="780122" y="618254"/>
                  <a:pt x="62645" y="479853"/>
                  <a:pt x="62645" y="309127"/>
                </a:cubicBezTo>
                <a:cubicBezTo>
                  <a:pt x="62645" y="138401"/>
                  <a:pt x="780122" y="0"/>
                  <a:pt x="1665174" y="0"/>
                </a:cubicBezTo>
                <a:close/>
              </a:path>
            </a:pathLst>
          </a:custGeom>
          <a:solidFill>
            <a:schemeClr val="lt1"/>
          </a:solidFill>
          <a:ln w="127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520" name="Google Shape;520;p89"/>
          <p:cNvGrpSpPr/>
          <p:nvPr/>
        </p:nvGrpSpPr>
        <p:grpSpPr>
          <a:xfrm rot="1799918">
            <a:off x="7025619" y="3513979"/>
            <a:ext cx="653491" cy="706114"/>
            <a:chOff x="6281977" y="1925712"/>
            <a:chExt cx="653594" cy="706287"/>
          </a:xfrm>
        </p:grpSpPr>
        <p:sp>
          <p:nvSpPr>
            <p:cNvPr id="521" name="Google Shape;521;p89"/>
            <p:cNvSpPr/>
            <p:nvPr/>
          </p:nvSpPr>
          <p:spPr>
            <a:xfrm rot="-5400000">
              <a:off x="6261771" y="2000643"/>
              <a:ext cx="651300" cy="5577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522" name="Google Shape;522;p89"/>
            <p:cNvCxnSpPr>
              <a:stCxn id="521" idx="3"/>
              <a:endCxn id="521" idx="0"/>
            </p:cNvCxnSpPr>
            <p:nvPr/>
          </p:nvCxnSpPr>
          <p:spPr>
            <a:xfrm rot="8999203" flipH="1">
              <a:off x="6424587" y="1997230"/>
              <a:ext cx="325669" cy="564227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523" name="Google Shape;523;p89"/>
            <p:cNvGrpSpPr/>
            <p:nvPr/>
          </p:nvGrpSpPr>
          <p:grpSpPr>
            <a:xfrm>
              <a:off x="6515871" y="2053980"/>
              <a:ext cx="419700" cy="520926"/>
              <a:chOff x="6515871" y="2053477"/>
              <a:chExt cx="419700" cy="520926"/>
            </a:xfrm>
          </p:grpSpPr>
          <p:cxnSp>
            <p:nvCxnSpPr>
              <p:cNvPr id="524" name="Google Shape;524;p89"/>
              <p:cNvCxnSpPr>
                <a:stCxn id="521" idx="2"/>
              </p:cNvCxnSpPr>
              <p:nvPr/>
            </p:nvCxnSpPr>
            <p:spPr>
              <a:xfrm rot="9001259">
                <a:off x="6616302" y="2347869"/>
                <a:ext cx="218539" cy="184268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25" name="Google Shape;525;p89"/>
              <p:cNvCxnSpPr>
                <a:stCxn id="521" idx="1"/>
              </p:cNvCxnSpPr>
              <p:nvPr/>
            </p:nvCxnSpPr>
            <p:spPr>
              <a:xfrm rot="8998565">
                <a:off x="6576879" y="2124960"/>
                <a:ext cx="297985" cy="45435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26" name="Google Shape;526;p89"/>
              <p:cNvCxnSpPr>
                <a:stCxn id="521" idx="1"/>
              </p:cNvCxnSpPr>
              <p:nvPr/>
            </p:nvCxnSpPr>
            <p:spPr>
              <a:xfrm rot="-1799238" flipH="1">
                <a:off x="6523443" y="2184571"/>
                <a:ext cx="404555" cy="13831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27" name="Google Shape;527;p89"/>
            <p:cNvGrpSpPr/>
            <p:nvPr/>
          </p:nvGrpSpPr>
          <p:grpSpPr>
            <a:xfrm flipH="1">
              <a:off x="6304800" y="2093649"/>
              <a:ext cx="281400" cy="372551"/>
              <a:chOff x="6584956" y="2093146"/>
              <a:chExt cx="281400" cy="372551"/>
            </a:xfrm>
          </p:grpSpPr>
          <p:cxnSp>
            <p:nvCxnSpPr>
              <p:cNvPr id="528" name="Google Shape;528;p89"/>
              <p:cNvCxnSpPr/>
              <p:nvPr/>
            </p:nvCxnSpPr>
            <p:spPr>
              <a:xfrm rot="10800000">
                <a:off x="6584956" y="2415597"/>
                <a:ext cx="281400" cy="50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29" name="Google Shape;529;p89"/>
              <p:cNvCxnSpPr/>
              <p:nvPr/>
            </p:nvCxnSpPr>
            <p:spPr>
              <a:xfrm flipH="1">
                <a:off x="6584956" y="2093146"/>
                <a:ext cx="281400" cy="1104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30" name="Google Shape;530;p89"/>
              <p:cNvCxnSpPr/>
              <p:nvPr/>
            </p:nvCxnSpPr>
            <p:spPr>
              <a:xfrm flipH="1">
                <a:off x="6584956" y="2093146"/>
                <a:ext cx="281400" cy="3225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sp>
          <p:nvSpPr>
            <p:cNvPr id="531" name="Google Shape;531;p89"/>
            <p:cNvSpPr/>
            <p:nvPr/>
          </p:nvSpPr>
          <p:spPr>
            <a:xfrm>
              <a:off x="6281977" y="2066999"/>
              <a:ext cx="57000" cy="5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2" name="Google Shape;532;p89"/>
            <p:cNvSpPr/>
            <p:nvPr/>
          </p:nvSpPr>
          <p:spPr>
            <a:xfrm>
              <a:off x="6558202" y="2173362"/>
              <a:ext cx="57000" cy="5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3" name="Google Shape;533;p89"/>
            <p:cNvSpPr/>
            <p:nvPr/>
          </p:nvSpPr>
          <p:spPr>
            <a:xfrm>
              <a:off x="6831252" y="2066999"/>
              <a:ext cx="57000" cy="5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4" name="Google Shape;534;p89"/>
            <p:cNvSpPr/>
            <p:nvPr/>
          </p:nvSpPr>
          <p:spPr>
            <a:xfrm>
              <a:off x="6558202" y="2387674"/>
              <a:ext cx="57000" cy="5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5" name="Google Shape;535;p89"/>
            <p:cNvSpPr/>
            <p:nvPr/>
          </p:nvSpPr>
          <p:spPr>
            <a:xfrm>
              <a:off x="6834427" y="2438474"/>
              <a:ext cx="57000" cy="5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6" name="Google Shape;536;p89"/>
            <p:cNvSpPr/>
            <p:nvPr/>
          </p:nvSpPr>
          <p:spPr>
            <a:xfrm>
              <a:off x="6558202" y="2574999"/>
              <a:ext cx="57000" cy="5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7" name="Google Shape;537;p89"/>
            <p:cNvSpPr/>
            <p:nvPr/>
          </p:nvSpPr>
          <p:spPr>
            <a:xfrm>
              <a:off x="6291502" y="2438474"/>
              <a:ext cx="57000" cy="5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8" name="Google Shape;538;p89"/>
            <p:cNvSpPr/>
            <p:nvPr/>
          </p:nvSpPr>
          <p:spPr>
            <a:xfrm>
              <a:off x="6558202" y="1925712"/>
              <a:ext cx="57000" cy="5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39" name="Google Shape;539;p89"/>
          <p:cNvGrpSpPr/>
          <p:nvPr/>
        </p:nvGrpSpPr>
        <p:grpSpPr>
          <a:xfrm>
            <a:off x="8917756" y="3519936"/>
            <a:ext cx="701026" cy="554266"/>
            <a:chOff x="967154" y="1481462"/>
            <a:chExt cx="5331000" cy="4214950"/>
          </a:xfrm>
        </p:grpSpPr>
        <p:cxnSp>
          <p:nvCxnSpPr>
            <p:cNvPr id="540" name="Google Shape;540;p89"/>
            <p:cNvCxnSpPr/>
            <p:nvPr/>
          </p:nvCxnSpPr>
          <p:spPr>
            <a:xfrm>
              <a:off x="967154" y="5696412"/>
              <a:ext cx="53310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541" name="Google Shape;541;p89"/>
            <p:cNvSpPr/>
            <p:nvPr/>
          </p:nvSpPr>
          <p:spPr>
            <a:xfrm>
              <a:off x="1286608" y="2696308"/>
              <a:ext cx="2793000" cy="3000000"/>
            </a:xfrm>
            <a:prstGeom prst="rect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2" name="Google Shape;542;p89"/>
            <p:cNvSpPr/>
            <p:nvPr/>
          </p:nvSpPr>
          <p:spPr>
            <a:xfrm>
              <a:off x="2225919" y="4700954"/>
              <a:ext cx="914400" cy="995400"/>
            </a:xfrm>
            <a:prstGeom prst="rect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3" name="Google Shape;543;p89"/>
            <p:cNvSpPr/>
            <p:nvPr/>
          </p:nvSpPr>
          <p:spPr>
            <a:xfrm>
              <a:off x="3301093" y="1481462"/>
              <a:ext cx="2669594" cy="4214948"/>
            </a:xfrm>
            <a:custGeom>
              <a:avLst/>
              <a:gdLst/>
              <a:ahLst/>
              <a:cxnLst/>
              <a:rect l="l" t="t" r="r" b="b"/>
              <a:pathLst>
                <a:path w="2662937" h="4214948" extrusionOk="0">
                  <a:moveTo>
                    <a:pt x="0" y="896983"/>
                  </a:moveTo>
                  <a:lnTo>
                    <a:pt x="0" y="0"/>
                  </a:lnTo>
                  <a:lnTo>
                    <a:pt x="2662937" y="0"/>
                  </a:lnTo>
                  <a:lnTo>
                    <a:pt x="2662937" y="4214948"/>
                  </a:lnTo>
                  <a:lnTo>
                    <a:pt x="0" y="4214948"/>
                  </a:lnTo>
                </a:path>
              </a:pathLst>
            </a:cu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4" name="Google Shape;544;p89"/>
            <p:cNvSpPr/>
            <p:nvPr/>
          </p:nvSpPr>
          <p:spPr>
            <a:xfrm>
              <a:off x="4427765" y="4700955"/>
              <a:ext cx="647700" cy="993600"/>
            </a:xfrm>
            <a:custGeom>
              <a:avLst/>
              <a:gdLst/>
              <a:ahLst/>
              <a:cxnLst/>
              <a:rect l="l" t="t" r="r" b="b"/>
              <a:pathLst>
                <a:path w="647700" h="1831521" extrusionOk="0">
                  <a:moveTo>
                    <a:pt x="0" y="0"/>
                  </a:moveTo>
                  <a:lnTo>
                    <a:pt x="647700" y="0"/>
                  </a:lnTo>
                  <a:lnTo>
                    <a:pt x="647700" y="1831521"/>
                  </a:lnTo>
                </a:path>
              </a:pathLst>
            </a:cu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25" tIns="146275" rIns="182825" bIns="146275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cxnSp>
        <p:nvCxnSpPr>
          <p:cNvPr id="545" name="Google Shape;545;p89"/>
          <p:cNvCxnSpPr/>
          <p:nvPr/>
        </p:nvCxnSpPr>
        <p:spPr>
          <a:xfrm rot="10800000">
            <a:off x="7333182" y="1988604"/>
            <a:ext cx="0" cy="136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546" name="Google Shape;546;p89"/>
          <p:cNvSpPr/>
          <p:nvPr/>
        </p:nvSpPr>
        <p:spPr>
          <a:xfrm flipH="1">
            <a:off x="2054655" y="3715090"/>
            <a:ext cx="117888" cy="264478"/>
          </a:xfrm>
          <a:custGeom>
            <a:avLst/>
            <a:gdLst/>
            <a:ahLst/>
            <a:cxnLst/>
            <a:rect l="l" t="t" r="r" b="b"/>
            <a:pathLst>
              <a:path w="250825" h="269875" extrusionOk="0">
                <a:moveTo>
                  <a:pt x="250825" y="0"/>
                </a:moveTo>
                <a:lnTo>
                  <a:pt x="0" y="142875"/>
                </a:lnTo>
                <a:lnTo>
                  <a:pt x="250825" y="269875"/>
                </a:lnTo>
              </a:path>
            </a:pathLst>
          </a:custGeom>
          <a:noFill/>
          <a:ln w="12700" cap="flat" cmpd="sng">
            <a:solidFill>
              <a:srgbClr val="A12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47" name="Google Shape;547;p89"/>
          <p:cNvSpPr/>
          <p:nvPr/>
        </p:nvSpPr>
        <p:spPr>
          <a:xfrm flipH="1">
            <a:off x="4496171" y="3715090"/>
            <a:ext cx="117888" cy="264478"/>
          </a:xfrm>
          <a:custGeom>
            <a:avLst/>
            <a:gdLst/>
            <a:ahLst/>
            <a:cxnLst/>
            <a:rect l="l" t="t" r="r" b="b"/>
            <a:pathLst>
              <a:path w="250825" h="269875" extrusionOk="0">
                <a:moveTo>
                  <a:pt x="250825" y="0"/>
                </a:moveTo>
                <a:lnTo>
                  <a:pt x="0" y="142875"/>
                </a:lnTo>
                <a:lnTo>
                  <a:pt x="250825" y="269875"/>
                </a:lnTo>
              </a:path>
            </a:pathLst>
          </a:custGeom>
          <a:noFill/>
          <a:ln w="12700" cap="flat" cmpd="sng">
            <a:solidFill>
              <a:srgbClr val="A12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48" name="Google Shape;548;p89"/>
          <p:cNvSpPr/>
          <p:nvPr/>
        </p:nvSpPr>
        <p:spPr>
          <a:xfrm flipH="1">
            <a:off x="6314322" y="3715090"/>
            <a:ext cx="117888" cy="264478"/>
          </a:xfrm>
          <a:custGeom>
            <a:avLst/>
            <a:gdLst/>
            <a:ahLst/>
            <a:cxnLst/>
            <a:rect l="l" t="t" r="r" b="b"/>
            <a:pathLst>
              <a:path w="250825" h="269875" extrusionOk="0">
                <a:moveTo>
                  <a:pt x="250825" y="0"/>
                </a:moveTo>
                <a:lnTo>
                  <a:pt x="0" y="142875"/>
                </a:lnTo>
                <a:lnTo>
                  <a:pt x="250825" y="269875"/>
                </a:lnTo>
              </a:path>
            </a:pathLst>
          </a:custGeom>
          <a:noFill/>
          <a:ln w="12700" cap="flat" cmpd="sng">
            <a:solidFill>
              <a:srgbClr val="A12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49" name="Google Shape;549;p89"/>
          <p:cNvSpPr/>
          <p:nvPr/>
        </p:nvSpPr>
        <p:spPr>
          <a:xfrm flipH="1">
            <a:off x="8245431" y="3715090"/>
            <a:ext cx="117888" cy="264478"/>
          </a:xfrm>
          <a:custGeom>
            <a:avLst/>
            <a:gdLst/>
            <a:ahLst/>
            <a:cxnLst/>
            <a:rect l="l" t="t" r="r" b="b"/>
            <a:pathLst>
              <a:path w="250825" h="269875" extrusionOk="0">
                <a:moveTo>
                  <a:pt x="250825" y="0"/>
                </a:moveTo>
                <a:lnTo>
                  <a:pt x="0" y="142875"/>
                </a:lnTo>
                <a:lnTo>
                  <a:pt x="250825" y="269875"/>
                </a:lnTo>
              </a:path>
            </a:pathLst>
          </a:custGeom>
          <a:noFill/>
          <a:ln w="12700" cap="flat" cmpd="sng">
            <a:solidFill>
              <a:srgbClr val="A12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0" name="Google Shape;550;p89"/>
          <p:cNvSpPr/>
          <p:nvPr/>
        </p:nvSpPr>
        <p:spPr>
          <a:xfrm flipH="1">
            <a:off x="10115531" y="3715090"/>
            <a:ext cx="117888" cy="264478"/>
          </a:xfrm>
          <a:custGeom>
            <a:avLst/>
            <a:gdLst/>
            <a:ahLst/>
            <a:cxnLst/>
            <a:rect l="l" t="t" r="r" b="b"/>
            <a:pathLst>
              <a:path w="250825" h="269875" extrusionOk="0">
                <a:moveTo>
                  <a:pt x="250825" y="0"/>
                </a:moveTo>
                <a:lnTo>
                  <a:pt x="0" y="142875"/>
                </a:lnTo>
                <a:lnTo>
                  <a:pt x="250825" y="269875"/>
                </a:lnTo>
              </a:path>
            </a:pathLst>
          </a:custGeom>
          <a:noFill/>
          <a:ln w="12700" cap="flat" cmpd="sng">
            <a:solidFill>
              <a:srgbClr val="A12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5" name="Google Shape;555;p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3606" y="-43814"/>
            <a:ext cx="12434710" cy="6725846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90"/>
          <p:cNvSpPr txBox="1"/>
          <p:nvPr/>
        </p:nvSpPr>
        <p:spPr>
          <a:xfrm>
            <a:off x="441585" y="108129"/>
            <a:ext cx="7056300" cy="10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 sz="33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Lifecycle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endParaRPr sz="33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91"/>
          <p:cNvSpPr txBox="1">
            <a:spLocks noGrp="1"/>
          </p:cNvSpPr>
          <p:nvPr>
            <p:ph type="title"/>
          </p:nvPr>
        </p:nvSpPr>
        <p:spPr>
          <a:xfrm>
            <a:off x="806840" y="2125664"/>
            <a:ext cx="11887200" cy="24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3250" rIns="0" bIns="932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100"/>
              <a:buFont typeface="Quattrocento Sans"/>
              <a:buNone/>
            </a:pPr>
            <a:r>
              <a:rPr lang="en-US"/>
              <a:t>What does DevOps for AI mean?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92"/>
          <p:cNvSpPr txBox="1"/>
          <p:nvPr/>
        </p:nvSpPr>
        <p:spPr>
          <a:xfrm>
            <a:off x="7700646" y="3612048"/>
            <a:ext cx="42978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 leaderboards, side by side run comparison and model selection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92"/>
          <p:cNvSpPr txBox="1"/>
          <p:nvPr/>
        </p:nvSpPr>
        <p:spPr>
          <a:xfrm>
            <a:off x="4092076" y="3560288"/>
            <a:ext cx="36354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Capture run metrics, intermediate outputs, output logs and models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92"/>
          <p:cNvSpPr txBox="1">
            <a:spLocks noGrp="1"/>
          </p:cNvSpPr>
          <p:nvPr>
            <p:ph type="title"/>
          </p:nvPr>
        </p:nvSpPr>
        <p:spPr>
          <a:xfrm>
            <a:off x="434976" y="309027"/>
            <a:ext cx="115635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787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Quattrocento Sans"/>
              <a:buNone/>
            </a:pPr>
            <a:r>
              <a:rPr lang="en-US"/>
              <a:t>Produce Repeatable Experiments</a:t>
            </a:r>
            <a:endParaRPr/>
          </a:p>
        </p:txBody>
      </p:sp>
      <p:grpSp>
        <p:nvGrpSpPr>
          <p:cNvPr id="570" name="Google Shape;570;p92"/>
          <p:cNvGrpSpPr/>
          <p:nvPr/>
        </p:nvGrpSpPr>
        <p:grpSpPr>
          <a:xfrm>
            <a:off x="8174194" y="2166436"/>
            <a:ext cx="2304000" cy="1296939"/>
            <a:chOff x="1124117" y="4110783"/>
            <a:chExt cx="2615506" cy="1462493"/>
          </a:xfrm>
        </p:grpSpPr>
        <p:grpSp>
          <p:nvGrpSpPr>
            <p:cNvPr id="571" name="Google Shape;571;p92"/>
            <p:cNvGrpSpPr/>
            <p:nvPr/>
          </p:nvGrpSpPr>
          <p:grpSpPr>
            <a:xfrm>
              <a:off x="1124117" y="4110783"/>
              <a:ext cx="2093133" cy="1462493"/>
              <a:chOff x="1706565" y="2222055"/>
              <a:chExt cx="367500" cy="267900"/>
            </a:xfrm>
          </p:grpSpPr>
          <p:grpSp>
            <p:nvGrpSpPr>
              <p:cNvPr id="572" name="Google Shape;572;p92"/>
              <p:cNvGrpSpPr/>
              <p:nvPr/>
            </p:nvGrpSpPr>
            <p:grpSpPr>
              <a:xfrm>
                <a:off x="1738130" y="2257950"/>
                <a:ext cx="204609" cy="199264"/>
                <a:chOff x="1047750" y="3578225"/>
                <a:chExt cx="368400" cy="358775"/>
              </a:xfrm>
            </p:grpSpPr>
            <p:cxnSp>
              <p:nvCxnSpPr>
                <p:cNvPr id="573" name="Google Shape;573;p92"/>
                <p:cNvCxnSpPr/>
                <p:nvPr/>
              </p:nvCxnSpPr>
              <p:spPr>
                <a:xfrm>
                  <a:off x="1047750" y="3578225"/>
                  <a:ext cx="368400" cy="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chemeClr val="dk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574" name="Google Shape;574;p92"/>
                <p:cNvCxnSpPr/>
                <p:nvPr/>
              </p:nvCxnSpPr>
              <p:spPr>
                <a:xfrm>
                  <a:off x="1047750" y="3697817"/>
                  <a:ext cx="368400" cy="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chemeClr val="dk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575" name="Google Shape;575;p92"/>
                <p:cNvCxnSpPr/>
                <p:nvPr/>
              </p:nvCxnSpPr>
              <p:spPr>
                <a:xfrm>
                  <a:off x="1047750" y="3817409"/>
                  <a:ext cx="368400" cy="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chemeClr val="dk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576" name="Google Shape;576;p92"/>
                <p:cNvCxnSpPr/>
                <p:nvPr/>
              </p:nvCxnSpPr>
              <p:spPr>
                <a:xfrm>
                  <a:off x="1047750" y="3937000"/>
                  <a:ext cx="368400" cy="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chemeClr val="dk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577" name="Google Shape;577;p92"/>
              <p:cNvSpPr/>
              <p:nvPr/>
            </p:nvSpPr>
            <p:spPr>
              <a:xfrm>
                <a:off x="1706565" y="2222055"/>
                <a:ext cx="367500" cy="267900"/>
              </a:xfrm>
              <a:prstGeom prst="rect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2850" tIns="146300" rIns="182850" bIns="1463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578" name="Google Shape;578;p92"/>
            <p:cNvSpPr txBox="1"/>
            <p:nvPr/>
          </p:nvSpPr>
          <p:spPr>
            <a:xfrm>
              <a:off x="2691440" y="4235267"/>
              <a:ext cx="682800" cy="18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rgbClr val="0078D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80%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92"/>
            <p:cNvSpPr txBox="1"/>
            <p:nvPr/>
          </p:nvSpPr>
          <p:spPr>
            <a:xfrm>
              <a:off x="2710156" y="4572071"/>
              <a:ext cx="682800" cy="18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rgbClr val="0078D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75%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92"/>
            <p:cNvSpPr txBox="1"/>
            <p:nvPr/>
          </p:nvSpPr>
          <p:spPr>
            <a:xfrm>
              <a:off x="2709697" y="4965295"/>
              <a:ext cx="682800" cy="18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rgbClr val="0078D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90%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92"/>
            <p:cNvSpPr/>
            <p:nvPr/>
          </p:nvSpPr>
          <p:spPr>
            <a:xfrm>
              <a:off x="3454624" y="4122351"/>
              <a:ext cx="285000" cy="285000"/>
            </a:xfrm>
            <a:prstGeom prst="smileyFace">
              <a:avLst>
                <a:gd name="adj" fmla="val -1251"/>
              </a:avLst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82850" tIns="146300" rIns="182850" bIns="1463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2" name="Google Shape;582;p92"/>
            <p:cNvSpPr txBox="1"/>
            <p:nvPr/>
          </p:nvSpPr>
          <p:spPr>
            <a:xfrm>
              <a:off x="2709697" y="5310522"/>
              <a:ext cx="682800" cy="18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rgbClr val="0078D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85%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92"/>
            <p:cNvSpPr/>
            <p:nvPr/>
          </p:nvSpPr>
          <p:spPr>
            <a:xfrm>
              <a:off x="3452021" y="4514781"/>
              <a:ext cx="285000" cy="285000"/>
            </a:xfrm>
            <a:prstGeom prst="smileyFace">
              <a:avLst>
                <a:gd name="adj" fmla="val -4653"/>
              </a:avLst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82850" tIns="146300" rIns="182850" bIns="1463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4" name="Google Shape;584;p92"/>
            <p:cNvSpPr/>
            <p:nvPr/>
          </p:nvSpPr>
          <p:spPr>
            <a:xfrm>
              <a:off x="3451555" y="4879160"/>
              <a:ext cx="285000" cy="285000"/>
            </a:xfrm>
            <a:prstGeom prst="smileyFace">
              <a:avLst>
                <a:gd name="adj" fmla="val 4653"/>
              </a:avLst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82850" tIns="146300" rIns="182850" bIns="1463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5" name="Google Shape;585;p92"/>
            <p:cNvSpPr/>
            <p:nvPr/>
          </p:nvSpPr>
          <p:spPr>
            <a:xfrm>
              <a:off x="3448952" y="5255406"/>
              <a:ext cx="285000" cy="285000"/>
            </a:xfrm>
            <a:prstGeom prst="smileyFace">
              <a:avLst>
                <a:gd name="adj" fmla="val -267"/>
              </a:avLst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82850" tIns="146300" rIns="182850" bIns="1463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86" name="Google Shape;586;p92"/>
          <p:cNvSpPr txBox="1"/>
          <p:nvPr/>
        </p:nvSpPr>
        <p:spPr>
          <a:xfrm>
            <a:off x="614251" y="5422100"/>
            <a:ext cx="11384100" cy="6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matter where an experiment happens, track it in the cloud so you can explain how a model was created.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92"/>
          <p:cNvSpPr/>
          <p:nvPr/>
        </p:nvSpPr>
        <p:spPr>
          <a:xfrm>
            <a:off x="1409471" y="2011474"/>
            <a:ext cx="1578103" cy="1578103"/>
          </a:xfrm>
          <a:custGeom>
            <a:avLst/>
            <a:gdLst/>
            <a:ahLst/>
            <a:cxnLst/>
            <a:rect l="l" t="t" r="r" b="b"/>
            <a:pathLst>
              <a:path w="1237728" h="1237728" extrusionOk="0">
                <a:moveTo>
                  <a:pt x="1211184" y="143340"/>
                </a:moveTo>
                <a:lnTo>
                  <a:pt x="1211184" y="94802"/>
                </a:lnTo>
                <a:lnTo>
                  <a:pt x="1162646" y="94802"/>
                </a:lnTo>
                <a:lnTo>
                  <a:pt x="1162646" y="46263"/>
                </a:lnTo>
                <a:lnTo>
                  <a:pt x="1114107" y="46263"/>
                </a:lnTo>
                <a:lnTo>
                  <a:pt x="1114107" y="94802"/>
                </a:lnTo>
                <a:lnTo>
                  <a:pt x="361763" y="94802"/>
                </a:lnTo>
                <a:cubicBezTo>
                  <a:pt x="276820" y="94802"/>
                  <a:pt x="199159" y="128778"/>
                  <a:pt x="138486" y="187024"/>
                </a:cubicBezTo>
                <a:cubicBezTo>
                  <a:pt x="80240" y="247697"/>
                  <a:pt x="46263" y="325359"/>
                  <a:pt x="46263" y="410301"/>
                </a:cubicBezTo>
                <a:cubicBezTo>
                  <a:pt x="46263" y="495243"/>
                  <a:pt x="80240" y="572905"/>
                  <a:pt x="138486" y="633578"/>
                </a:cubicBezTo>
                <a:cubicBezTo>
                  <a:pt x="191878" y="686970"/>
                  <a:pt x="262259" y="718520"/>
                  <a:pt x="337493" y="725800"/>
                </a:cubicBezTo>
                <a:lnTo>
                  <a:pt x="337493" y="774339"/>
                </a:lnTo>
                <a:lnTo>
                  <a:pt x="386032" y="774339"/>
                </a:lnTo>
                <a:lnTo>
                  <a:pt x="386032" y="725800"/>
                </a:lnTo>
                <a:lnTo>
                  <a:pt x="410301" y="725800"/>
                </a:lnTo>
                <a:lnTo>
                  <a:pt x="410301" y="677262"/>
                </a:lnTo>
                <a:lnTo>
                  <a:pt x="386032" y="677262"/>
                </a:lnTo>
                <a:lnTo>
                  <a:pt x="386032" y="580185"/>
                </a:lnTo>
                <a:lnTo>
                  <a:pt x="410301" y="580185"/>
                </a:lnTo>
                <a:lnTo>
                  <a:pt x="410301" y="531647"/>
                </a:lnTo>
                <a:lnTo>
                  <a:pt x="386032" y="531647"/>
                </a:lnTo>
                <a:lnTo>
                  <a:pt x="386032" y="483109"/>
                </a:lnTo>
                <a:lnTo>
                  <a:pt x="337493" y="483109"/>
                </a:lnTo>
                <a:lnTo>
                  <a:pt x="337493" y="529220"/>
                </a:lnTo>
                <a:cubicBezTo>
                  <a:pt x="313224" y="524366"/>
                  <a:pt x="293809" y="512232"/>
                  <a:pt x="276820" y="495243"/>
                </a:cubicBezTo>
                <a:cubicBezTo>
                  <a:pt x="252551" y="473401"/>
                  <a:pt x="240417" y="441851"/>
                  <a:pt x="240417" y="410301"/>
                </a:cubicBezTo>
                <a:cubicBezTo>
                  <a:pt x="240417" y="378751"/>
                  <a:pt x="252551" y="347201"/>
                  <a:pt x="276820" y="325359"/>
                </a:cubicBezTo>
                <a:cubicBezTo>
                  <a:pt x="298663" y="303517"/>
                  <a:pt x="330213" y="288955"/>
                  <a:pt x="361763" y="288955"/>
                </a:cubicBezTo>
                <a:lnTo>
                  <a:pt x="1114107" y="288955"/>
                </a:lnTo>
                <a:lnTo>
                  <a:pt x="1114107" y="337493"/>
                </a:lnTo>
                <a:lnTo>
                  <a:pt x="1162646" y="337493"/>
                </a:lnTo>
                <a:lnTo>
                  <a:pt x="1162646" y="288955"/>
                </a:lnTo>
                <a:lnTo>
                  <a:pt x="1211184" y="288955"/>
                </a:lnTo>
                <a:lnTo>
                  <a:pt x="1211184" y="240417"/>
                </a:lnTo>
                <a:lnTo>
                  <a:pt x="1162646" y="240417"/>
                </a:lnTo>
                <a:lnTo>
                  <a:pt x="1162646" y="143340"/>
                </a:lnTo>
                <a:lnTo>
                  <a:pt x="1211184" y="143340"/>
                </a:lnTo>
                <a:close/>
                <a:moveTo>
                  <a:pt x="1114107" y="240417"/>
                </a:moveTo>
                <a:lnTo>
                  <a:pt x="361763" y="240417"/>
                </a:lnTo>
                <a:cubicBezTo>
                  <a:pt x="315651" y="240417"/>
                  <a:pt x="274394" y="257405"/>
                  <a:pt x="240417" y="291382"/>
                </a:cubicBezTo>
                <a:cubicBezTo>
                  <a:pt x="208867" y="322932"/>
                  <a:pt x="191878" y="366616"/>
                  <a:pt x="191878" y="410301"/>
                </a:cubicBezTo>
                <a:cubicBezTo>
                  <a:pt x="191878" y="453985"/>
                  <a:pt x="208867" y="497670"/>
                  <a:pt x="242844" y="531647"/>
                </a:cubicBezTo>
                <a:cubicBezTo>
                  <a:pt x="269540" y="558343"/>
                  <a:pt x="303517" y="575331"/>
                  <a:pt x="337493" y="580185"/>
                </a:cubicBezTo>
                <a:lnTo>
                  <a:pt x="337493" y="677262"/>
                </a:lnTo>
                <a:cubicBezTo>
                  <a:pt x="274394" y="672408"/>
                  <a:pt x="218574" y="645712"/>
                  <a:pt x="172463" y="599601"/>
                </a:cubicBezTo>
                <a:cubicBezTo>
                  <a:pt x="121498" y="548635"/>
                  <a:pt x="94802" y="480682"/>
                  <a:pt x="94802" y="410301"/>
                </a:cubicBezTo>
                <a:cubicBezTo>
                  <a:pt x="94802" y="339920"/>
                  <a:pt x="121498" y="271967"/>
                  <a:pt x="172463" y="221001"/>
                </a:cubicBezTo>
                <a:cubicBezTo>
                  <a:pt x="223428" y="170036"/>
                  <a:pt x="291382" y="143340"/>
                  <a:pt x="361763" y="143340"/>
                </a:cubicBezTo>
                <a:lnTo>
                  <a:pt x="1114107" y="143340"/>
                </a:lnTo>
                <a:lnTo>
                  <a:pt x="1114107" y="240417"/>
                </a:lnTo>
                <a:close/>
                <a:moveTo>
                  <a:pt x="919954" y="531647"/>
                </a:moveTo>
                <a:lnTo>
                  <a:pt x="919954" y="483109"/>
                </a:lnTo>
                <a:lnTo>
                  <a:pt x="871416" y="483109"/>
                </a:lnTo>
                <a:lnTo>
                  <a:pt x="871416" y="531647"/>
                </a:lnTo>
                <a:lnTo>
                  <a:pt x="847146" y="531647"/>
                </a:lnTo>
                <a:lnTo>
                  <a:pt x="847146" y="580185"/>
                </a:lnTo>
                <a:lnTo>
                  <a:pt x="871416" y="580185"/>
                </a:lnTo>
                <a:lnTo>
                  <a:pt x="871416" y="677262"/>
                </a:lnTo>
                <a:lnTo>
                  <a:pt x="847146" y="677262"/>
                </a:lnTo>
                <a:lnTo>
                  <a:pt x="847146" y="725800"/>
                </a:lnTo>
                <a:lnTo>
                  <a:pt x="871416" y="725800"/>
                </a:lnTo>
                <a:lnTo>
                  <a:pt x="871416" y="774339"/>
                </a:lnTo>
                <a:lnTo>
                  <a:pt x="919954" y="774339"/>
                </a:lnTo>
                <a:lnTo>
                  <a:pt x="919954" y="728227"/>
                </a:lnTo>
                <a:cubicBezTo>
                  <a:pt x="944223" y="733081"/>
                  <a:pt x="963638" y="745216"/>
                  <a:pt x="980627" y="762204"/>
                </a:cubicBezTo>
                <a:cubicBezTo>
                  <a:pt x="1002469" y="784046"/>
                  <a:pt x="1017031" y="815596"/>
                  <a:pt x="1017031" y="847146"/>
                </a:cubicBezTo>
                <a:cubicBezTo>
                  <a:pt x="1017031" y="878696"/>
                  <a:pt x="1004896" y="910246"/>
                  <a:pt x="980627" y="932089"/>
                </a:cubicBezTo>
                <a:cubicBezTo>
                  <a:pt x="958785" y="956358"/>
                  <a:pt x="927235" y="968492"/>
                  <a:pt x="895685" y="968492"/>
                </a:cubicBezTo>
                <a:lnTo>
                  <a:pt x="143340" y="968492"/>
                </a:lnTo>
                <a:lnTo>
                  <a:pt x="143340" y="919954"/>
                </a:lnTo>
                <a:lnTo>
                  <a:pt x="94802" y="919954"/>
                </a:lnTo>
                <a:lnTo>
                  <a:pt x="94802" y="968492"/>
                </a:lnTo>
                <a:lnTo>
                  <a:pt x="46263" y="968492"/>
                </a:lnTo>
                <a:lnTo>
                  <a:pt x="46263" y="1017031"/>
                </a:lnTo>
                <a:lnTo>
                  <a:pt x="94802" y="1017031"/>
                </a:lnTo>
                <a:lnTo>
                  <a:pt x="94802" y="1114107"/>
                </a:lnTo>
                <a:lnTo>
                  <a:pt x="46263" y="1114107"/>
                </a:lnTo>
                <a:lnTo>
                  <a:pt x="46263" y="1162646"/>
                </a:lnTo>
                <a:lnTo>
                  <a:pt x="94802" y="1162646"/>
                </a:lnTo>
                <a:lnTo>
                  <a:pt x="94802" y="1211184"/>
                </a:lnTo>
                <a:lnTo>
                  <a:pt x="143340" y="1211184"/>
                </a:lnTo>
                <a:lnTo>
                  <a:pt x="143340" y="1162646"/>
                </a:lnTo>
                <a:lnTo>
                  <a:pt x="895685" y="1162646"/>
                </a:lnTo>
                <a:cubicBezTo>
                  <a:pt x="980627" y="1162646"/>
                  <a:pt x="1058288" y="1128669"/>
                  <a:pt x="1118961" y="1070423"/>
                </a:cubicBezTo>
                <a:cubicBezTo>
                  <a:pt x="1179634" y="1009750"/>
                  <a:pt x="1211184" y="932089"/>
                  <a:pt x="1211184" y="847146"/>
                </a:cubicBezTo>
                <a:cubicBezTo>
                  <a:pt x="1211184" y="762204"/>
                  <a:pt x="1177207" y="684543"/>
                  <a:pt x="1118961" y="623870"/>
                </a:cubicBezTo>
                <a:cubicBezTo>
                  <a:pt x="1065569" y="570478"/>
                  <a:pt x="995188" y="538928"/>
                  <a:pt x="919954" y="531647"/>
                </a:cubicBezTo>
                <a:close/>
                <a:moveTo>
                  <a:pt x="1084984" y="1036446"/>
                </a:moveTo>
                <a:cubicBezTo>
                  <a:pt x="1034019" y="1087411"/>
                  <a:pt x="966065" y="1114107"/>
                  <a:pt x="895685" y="1114107"/>
                </a:cubicBezTo>
                <a:lnTo>
                  <a:pt x="143340" y="1114107"/>
                </a:lnTo>
                <a:lnTo>
                  <a:pt x="143340" y="1017031"/>
                </a:lnTo>
                <a:lnTo>
                  <a:pt x="895685" y="1017031"/>
                </a:lnTo>
                <a:cubicBezTo>
                  <a:pt x="941796" y="1017031"/>
                  <a:pt x="983054" y="1000042"/>
                  <a:pt x="1014604" y="968492"/>
                </a:cubicBezTo>
                <a:cubicBezTo>
                  <a:pt x="1046154" y="936942"/>
                  <a:pt x="1065569" y="893258"/>
                  <a:pt x="1065569" y="847146"/>
                </a:cubicBezTo>
                <a:cubicBezTo>
                  <a:pt x="1065569" y="801035"/>
                  <a:pt x="1048581" y="759777"/>
                  <a:pt x="1014604" y="725800"/>
                </a:cubicBezTo>
                <a:cubicBezTo>
                  <a:pt x="987908" y="699104"/>
                  <a:pt x="953931" y="682116"/>
                  <a:pt x="919954" y="677262"/>
                </a:cubicBezTo>
                <a:lnTo>
                  <a:pt x="919954" y="580185"/>
                </a:lnTo>
                <a:cubicBezTo>
                  <a:pt x="983054" y="585039"/>
                  <a:pt x="1038873" y="611735"/>
                  <a:pt x="1084984" y="657847"/>
                </a:cubicBezTo>
                <a:cubicBezTo>
                  <a:pt x="1135950" y="708812"/>
                  <a:pt x="1162646" y="774339"/>
                  <a:pt x="1162646" y="847146"/>
                </a:cubicBezTo>
                <a:cubicBezTo>
                  <a:pt x="1162646" y="917527"/>
                  <a:pt x="1135950" y="985481"/>
                  <a:pt x="1084984" y="1036446"/>
                </a:cubicBezTo>
                <a:close/>
                <a:moveTo>
                  <a:pt x="434570" y="628724"/>
                </a:moveTo>
                <a:cubicBezTo>
                  <a:pt x="434570" y="735508"/>
                  <a:pt x="521939" y="822877"/>
                  <a:pt x="628724" y="822877"/>
                </a:cubicBezTo>
                <a:cubicBezTo>
                  <a:pt x="735508" y="822877"/>
                  <a:pt x="822877" y="735508"/>
                  <a:pt x="822877" y="628724"/>
                </a:cubicBezTo>
                <a:cubicBezTo>
                  <a:pt x="822877" y="521939"/>
                  <a:pt x="735508" y="434570"/>
                  <a:pt x="628724" y="434570"/>
                </a:cubicBezTo>
                <a:cubicBezTo>
                  <a:pt x="521939" y="434570"/>
                  <a:pt x="434570" y="521939"/>
                  <a:pt x="434570" y="628724"/>
                </a:cubicBezTo>
                <a:close/>
                <a:moveTo>
                  <a:pt x="628724" y="774339"/>
                </a:moveTo>
                <a:cubicBezTo>
                  <a:pt x="582612" y="774339"/>
                  <a:pt x="543782" y="754923"/>
                  <a:pt x="517085" y="720947"/>
                </a:cubicBezTo>
                <a:lnTo>
                  <a:pt x="582612" y="682116"/>
                </a:lnTo>
                <a:cubicBezTo>
                  <a:pt x="594747" y="691824"/>
                  <a:pt x="611735" y="699104"/>
                  <a:pt x="628724" y="699104"/>
                </a:cubicBezTo>
                <a:cubicBezTo>
                  <a:pt x="645712" y="699104"/>
                  <a:pt x="662701" y="691824"/>
                  <a:pt x="674835" y="682116"/>
                </a:cubicBezTo>
                <a:lnTo>
                  <a:pt x="740362" y="718520"/>
                </a:lnTo>
                <a:cubicBezTo>
                  <a:pt x="713666" y="754923"/>
                  <a:pt x="674835" y="774339"/>
                  <a:pt x="628724" y="774339"/>
                </a:cubicBezTo>
                <a:close/>
                <a:moveTo>
                  <a:pt x="628724" y="604454"/>
                </a:moveTo>
                <a:cubicBezTo>
                  <a:pt x="643285" y="604454"/>
                  <a:pt x="652993" y="614162"/>
                  <a:pt x="652993" y="628724"/>
                </a:cubicBezTo>
                <a:cubicBezTo>
                  <a:pt x="652993" y="643285"/>
                  <a:pt x="643285" y="652993"/>
                  <a:pt x="628724" y="652993"/>
                </a:cubicBezTo>
                <a:cubicBezTo>
                  <a:pt x="614162" y="652993"/>
                  <a:pt x="604454" y="643285"/>
                  <a:pt x="604454" y="628724"/>
                </a:cubicBezTo>
                <a:cubicBezTo>
                  <a:pt x="604454" y="614162"/>
                  <a:pt x="614162" y="604454"/>
                  <a:pt x="628724" y="604454"/>
                </a:cubicBezTo>
                <a:close/>
                <a:moveTo>
                  <a:pt x="774339" y="628724"/>
                </a:moveTo>
                <a:cubicBezTo>
                  <a:pt x="774339" y="645712"/>
                  <a:pt x="771912" y="662701"/>
                  <a:pt x="764631" y="679689"/>
                </a:cubicBezTo>
                <a:lnTo>
                  <a:pt x="699104" y="643285"/>
                </a:lnTo>
                <a:cubicBezTo>
                  <a:pt x="699104" y="638431"/>
                  <a:pt x="701531" y="633578"/>
                  <a:pt x="701531" y="631151"/>
                </a:cubicBezTo>
                <a:cubicBezTo>
                  <a:pt x="701531" y="599601"/>
                  <a:pt x="682116" y="572905"/>
                  <a:pt x="652993" y="563197"/>
                </a:cubicBezTo>
                <a:lnTo>
                  <a:pt x="652993" y="487962"/>
                </a:lnTo>
                <a:cubicBezTo>
                  <a:pt x="720947" y="497670"/>
                  <a:pt x="774339" y="555916"/>
                  <a:pt x="774339" y="628724"/>
                </a:cubicBezTo>
                <a:close/>
                <a:moveTo>
                  <a:pt x="604454" y="485535"/>
                </a:moveTo>
                <a:lnTo>
                  <a:pt x="604454" y="560770"/>
                </a:lnTo>
                <a:cubicBezTo>
                  <a:pt x="575331" y="570478"/>
                  <a:pt x="555916" y="597174"/>
                  <a:pt x="555916" y="628724"/>
                </a:cubicBezTo>
                <a:cubicBezTo>
                  <a:pt x="555916" y="633578"/>
                  <a:pt x="555916" y="638431"/>
                  <a:pt x="558343" y="640858"/>
                </a:cubicBezTo>
                <a:lnTo>
                  <a:pt x="492816" y="677262"/>
                </a:lnTo>
                <a:cubicBezTo>
                  <a:pt x="485535" y="662701"/>
                  <a:pt x="483109" y="645712"/>
                  <a:pt x="483109" y="628724"/>
                </a:cubicBezTo>
                <a:cubicBezTo>
                  <a:pt x="483109" y="555916"/>
                  <a:pt x="536501" y="497670"/>
                  <a:pt x="604454" y="485535"/>
                </a:cubicBezTo>
                <a:close/>
                <a:moveTo>
                  <a:pt x="555916" y="337493"/>
                </a:moveTo>
                <a:lnTo>
                  <a:pt x="555916" y="386032"/>
                </a:lnTo>
                <a:lnTo>
                  <a:pt x="507378" y="386032"/>
                </a:lnTo>
                <a:lnTo>
                  <a:pt x="507378" y="337493"/>
                </a:lnTo>
                <a:lnTo>
                  <a:pt x="555916" y="337493"/>
                </a:lnTo>
                <a:close/>
                <a:moveTo>
                  <a:pt x="652993" y="386032"/>
                </a:moveTo>
                <a:lnTo>
                  <a:pt x="604454" y="386032"/>
                </a:lnTo>
                <a:lnTo>
                  <a:pt x="604454" y="337493"/>
                </a:lnTo>
                <a:lnTo>
                  <a:pt x="652993" y="337493"/>
                </a:lnTo>
                <a:lnTo>
                  <a:pt x="652993" y="386032"/>
                </a:lnTo>
                <a:close/>
                <a:moveTo>
                  <a:pt x="750070" y="337493"/>
                </a:moveTo>
                <a:lnTo>
                  <a:pt x="750070" y="386032"/>
                </a:lnTo>
                <a:lnTo>
                  <a:pt x="701531" y="386032"/>
                </a:lnTo>
                <a:lnTo>
                  <a:pt x="701531" y="337493"/>
                </a:lnTo>
                <a:lnTo>
                  <a:pt x="750070" y="337493"/>
                </a:lnTo>
                <a:close/>
                <a:moveTo>
                  <a:pt x="507378" y="919954"/>
                </a:moveTo>
                <a:lnTo>
                  <a:pt x="507378" y="871416"/>
                </a:lnTo>
                <a:lnTo>
                  <a:pt x="555916" y="871416"/>
                </a:lnTo>
                <a:lnTo>
                  <a:pt x="555916" y="919954"/>
                </a:lnTo>
                <a:lnTo>
                  <a:pt x="507378" y="919954"/>
                </a:lnTo>
                <a:close/>
                <a:moveTo>
                  <a:pt x="604454" y="871416"/>
                </a:moveTo>
                <a:lnTo>
                  <a:pt x="652993" y="871416"/>
                </a:lnTo>
                <a:lnTo>
                  <a:pt x="652993" y="919954"/>
                </a:lnTo>
                <a:lnTo>
                  <a:pt x="604454" y="919954"/>
                </a:lnTo>
                <a:lnTo>
                  <a:pt x="604454" y="871416"/>
                </a:lnTo>
                <a:close/>
                <a:moveTo>
                  <a:pt x="701531" y="919954"/>
                </a:moveTo>
                <a:lnTo>
                  <a:pt x="701531" y="871416"/>
                </a:lnTo>
                <a:lnTo>
                  <a:pt x="750070" y="871416"/>
                </a:lnTo>
                <a:lnTo>
                  <a:pt x="750070" y="919954"/>
                </a:lnTo>
                <a:lnTo>
                  <a:pt x="701531" y="91995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None/>
            </a:pPr>
            <a:endParaRPr sz="1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8" name="Google Shape;588;p92"/>
          <p:cNvSpPr txBox="1"/>
          <p:nvPr/>
        </p:nvSpPr>
        <p:spPr>
          <a:xfrm>
            <a:off x="894439" y="3582656"/>
            <a:ext cx="2572500" cy="8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 well-defined pipelines to capture the E2E model training process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9" name="Google Shape;589;p92"/>
          <p:cNvGrpSpPr/>
          <p:nvPr/>
        </p:nvGrpSpPr>
        <p:grpSpPr>
          <a:xfrm>
            <a:off x="4691651" y="2309526"/>
            <a:ext cx="1452621" cy="1116073"/>
            <a:chOff x="1054529" y="1695554"/>
            <a:chExt cx="1860427" cy="1429580"/>
          </a:xfrm>
        </p:grpSpPr>
        <p:sp>
          <p:nvSpPr>
            <p:cNvPr id="590" name="Google Shape;590;p92"/>
            <p:cNvSpPr/>
            <p:nvPr/>
          </p:nvSpPr>
          <p:spPr>
            <a:xfrm>
              <a:off x="1054529" y="2126319"/>
              <a:ext cx="597959" cy="668107"/>
            </a:xfrm>
            <a:custGeom>
              <a:avLst/>
              <a:gdLst/>
              <a:ahLst/>
              <a:cxnLst/>
              <a:rect l="l" t="t" r="r" b="b"/>
              <a:pathLst>
                <a:path w="246" h="275" extrusionOk="0">
                  <a:moveTo>
                    <a:pt x="48" y="76"/>
                  </a:moveTo>
                  <a:cubicBezTo>
                    <a:pt x="48" y="34"/>
                    <a:pt x="82" y="0"/>
                    <a:pt x="124" y="0"/>
                  </a:cubicBezTo>
                  <a:cubicBezTo>
                    <a:pt x="166" y="0"/>
                    <a:pt x="201" y="34"/>
                    <a:pt x="201" y="76"/>
                  </a:cubicBezTo>
                  <a:cubicBezTo>
                    <a:pt x="201" y="118"/>
                    <a:pt x="166" y="152"/>
                    <a:pt x="124" y="152"/>
                  </a:cubicBezTo>
                  <a:cubicBezTo>
                    <a:pt x="82" y="152"/>
                    <a:pt x="48" y="118"/>
                    <a:pt x="48" y="76"/>
                  </a:cubicBezTo>
                  <a:close/>
                  <a:moveTo>
                    <a:pt x="246" y="275"/>
                  </a:moveTo>
                  <a:cubicBezTo>
                    <a:pt x="246" y="207"/>
                    <a:pt x="191" y="152"/>
                    <a:pt x="123" y="152"/>
                  </a:cubicBezTo>
                  <a:cubicBezTo>
                    <a:pt x="55" y="152"/>
                    <a:pt x="0" y="207"/>
                    <a:pt x="0" y="275"/>
                  </a:cubicBezTo>
                </a:path>
              </a:pathLst>
            </a:custGeom>
            <a:noFill/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5050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591" name="Google Shape;591;p92"/>
            <p:cNvGrpSpPr/>
            <p:nvPr/>
          </p:nvGrpSpPr>
          <p:grpSpPr>
            <a:xfrm flipH="1">
              <a:off x="1486765" y="2560815"/>
              <a:ext cx="335503" cy="410891"/>
              <a:chOff x="3004070" y="3685414"/>
              <a:chExt cx="403200" cy="493800"/>
            </a:xfrm>
          </p:grpSpPr>
          <p:sp>
            <p:nvSpPr>
              <p:cNvPr id="592" name="Google Shape;592;p92"/>
              <p:cNvSpPr/>
              <p:nvPr/>
            </p:nvSpPr>
            <p:spPr>
              <a:xfrm flipH="1">
                <a:off x="3004070" y="3685414"/>
                <a:ext cx="403200" cy="493800"/>
              </a:xfrm>
              <a:prstGeom prst="snip1Rect">
                <a:avLst>
                  <a:gd name="adj" fmla="val 28736"/>
                </a:avLst>
              </a:prstGeom>
              <a:solidFill>
                <a:schemeClr val="lt1"/>
              </a:solidFill>
              <a:ln w="1270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182850" tIns="146300" rIns="182850" bIns="1463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93" name="Google Shape;593;p92"/>
              <p:cNvSpPr/>
              <p:nvPr/>
            </p:nvSpPr>
            <p:spPr>
              <a:xfrm rot="8100000">
                <a:off x="3012602" y="3733484"/>
                <a:ext cx="159948" cy="81034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2700" cap="flat" cmpd="sng">
                <a:solidFill>
                  <a:schemeClr val="dk2"/>
                </a:solidFill>
                <a:prstDash val="solid"/>
                <a:bevel/>
                <a:headEnd type="none" w="sm" len="sm"/>
                <a:tailEnd type="none" w="sm" len="sm"/>
              </a:ln>
            </p:spPr>
            <p:txBody>
              <a:bodyPr spcFirstLastPara="1" wrap="square" lIns="182850" tIns="146300" rIns="182850" bIns="1463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594" name="Google Shape;594;p92"/>
            <p:cNvGrpSpPr/>
            <p:nvPr/>
          </p:nvGrpSpPr>
          <p:grpSpPr>
            <a:xfrm>
              <a:off x="2548213" y="2758392"/>
              <a:ext cx="366743" cy="366743"/>
              <a:chOff x="1672050" y="2651602"/>
              <a:chExt cx="321000" cy="321000"/>
            </a:xfrm>
          </p:grpSpPr>
          <p:grpSp>
            <p:nvGrpSpPr>
              <p:cNvPr id="595" name="Google Shape;595;p92"/>
              <p:cNvGrpSpPr/>
              <p:nvPr/>
            </p:nvGrpSpPr>
            <p:grpSpPr>
              <a:xfrm>
                <a:off x="1832655" y="2713011"/>
                <a:ext cx="14" cy="201955"/>
                <a:chOff x="10392248" y="1273488"/>
                <a:chExt cx="28" cy="394828"/>
              </a:xfrm>
            </p:grpSpPr>
            <p:cxnSp>
              <p:nvCxnSpPr>
                <p:cNvPr id="596" name="Google Shape;596;p92"/>
                <p:cNvCxnSpPr/>
                <p:nvPr/>
              </p:nvCxnSpPr>
              <p:spPr>
                <a:xfrm>
                  <a:off x="10392248" y="1273488"/>
                  <a:ext cx="0" cy="394800"/>
                </a:xfrm>
                <a:prstGeom prst="straightConnector1">
                  <a:avLst/>
                </a:prstGeom>
                <a:noFill/>
                <a:ln w="1270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597" name="Google Shape;597;p92"/>
                <p:cNvCxnSpPr/>
                <p:nvPr/>
              </p:nvCxnSpPr>
              <p:spPr>
                <a:xfrm>
                  <a:off x="10392276" y="1273516"/>
                  <a:ext cx="0" cy="394800"/>
                </a:xfrm>
                <a:prstGeom prst="straightConnector1">
                  <a:avLst/>
                </a:prstGeom>
                <a:noFill/>
                <a:ln w="1270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598" name="Google Shape;598;p92"/>
              <p:cNvSpPr/>
              <p:nvPr/>
            </p:nvSpPr>
            <p:spPr>
              <a:xfrm>
                <a:off x="1672050" y="2651602"/>
                <a:ext cx="321000" cy="321000"/>
              </a:xfrm>
              <a:prstGeom prst="rect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2850" tIns="146300" rIns="182850" bIns="1463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599" name="Google Shape;599;p92"/>
            <p:cNvGrpSpPr/>
            <p:nvPr/>
          </p:nvGrpSpPr>
          <p:grpSpPr>
            <a:xfrm>
              <a:off x="2548213" y="2239675"/>
              <a:ext cx="366743" cy="366742"/>
              <a:chOff x="1672050" y="2197577"/>
              <a:chExt cx="321000" cy="321000"/>
            </a:xfrm>
          </p:grpSpPr>
          <p:grpSp>
            <p:nvGrpSpPr>
              <p:cNvPr id="600" name="Google Shape;600;p92"/>
              <p:cNvGrpSpPr/>
              <p:nvPr/>
            </p:nvGrpSpPr>
            <p:grpSpPr>
              <a:xfrm>
                <a:off x="1738131" y="2257946"/>
                <a:ext cx="204609" cy="199264"/>
                <a:chOff x="1047750" y="3578225"/>
                <a:chExt cx="368400" cy="358775"/>
              </a:xfrm>
            </p:grpSpPr>
            <p:cxnSp>
              <p:nvCxnSpPr>
                <p:cNvPr id="601" name="Google Shape;601;p92"/>
                <p:cNvCxnSpPr/>
                <p:nvPr/>
              </p:nvCxnSpPr>
              <p:spPr>
                <a:xfrm>
                  <a:off x="1047750" y="3578225"/>
                  <a:ext cx="216000" cy="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chemeClr val="dk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602" name="Google Shape;602;p92"/>
                <p:cNvCxnSpPr/>
                <p:nvPr/>
              </p:nvCxnSpPr>
              <p:spPr>
                <a:xfrm>
                  <a:off x="1047750" y="3697817"/>
                  <a:ext cx="368400" cy="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chemeClr val="dk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603" name="Google Shape;603;p92"/>
                <p:cNvCxnSpPr/>
                <p:nvPr/>
              </p:nvCxnSpPr>
              <p:spPr>
                <a:xfrm>
                  <a:off x="1047750" y="3817409"/>
                  <a:ext cx="368400" cy="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chemeClr val="dk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604" name="Google Shape;604;p92"/>
                <p:cNvCxnSpPr/>
                <p:nvPr/>
              </p:nvCxnSpPr>
              <p:spPr>
                <a:xfrm>
                  <a:off x="1047750" y="3937000"/>
                  <a:ext cx="368400" cy="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chemeClr val="dk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605" name="Google Shape;605;p92"/>
              <p:cNvSpPr/>
              <p:nvPr/>
            </p:nvSpPr>
            <p:spPr>
              <a:xfrm>
                <a:off x="1672050" y="2197577"/>
                <a:ext cx="321000" cy="321000"/>
              </a:xfrm>
              <a:prstGeom prst="rect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2850" tIns="146300" rIns="182850" bIns="1463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606" name="Google Shape;606;p92"/>
            <p:cNvGrpSpPr/>
            <p:nvPr/>
          </p:nvGrpSpPr>
          <p:grpSpPr>
            <a:xfrm>
              <a:off x="2548213" y="1695554"/>
              <a:ext cx="366743" cy="366743"/>
              <a:chOff x="1672050" y="1721327"/>
              <a:chExt cx="321000" cy="321000"/>
            </a:xfrm>
          </p:grpSpPr>
          <p:grpSp>
            <p:nvGrpSpPr>
              <p:cNvPr id="607" name="Google Shape;607;p92"/>
              <p:cNvGrpSpPr/>
              <p:nvPr/>
            </p:nvGrpSpPr>
            <p:grpSpPr>
              <a:xfrm>
                <a:off x="1751393" y="1774575"/>
                <a:ext cx="215360" cy="189708"/>
                <a:chOff x="1751393" y="1774575"/>
                <a:chExt cx="215360" cy="189708"/>
              </a:xfrm>
            </p:grpSpPr>
            <p:grpSp>
              <p:nvGrpSpPr>
                <p:cNvPr id="608" name="Google Shape;608;p92"/>
                <p:cNvGrpSpPr/>
                <p:nvPr/>
              </p:nvGrpSpPr>
              <p:grpSpPr>
                <a:xfrm>
                  <a:off x="1751393" y="1791387"/>
                  <a:ext cx="180253" cy="172896"/>
                  <a:chOff x="10547588" y="3559464"/>
                  <a:chExt cx="623714" cy="598257"/>
                </a:xfrm>
              </p:grpSpPr>
              <p:sp>
                <p:nvSpPr>
                  <p:cNvPr id="609" name="Google Shape;609;p92"/>
                  <p:cNvSpPr/>
                  <p:nvPr/>
                </p:nvSpPr>
                <p:spPr>
                  <a:xfrm>
                    <a:off x="10547588" y="3559464"/>
                    <a:ext cx="623714" cy="598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9154" h="488373" extrusionOk="0">
                        <a:moveTo>
                          <a:pt x="0" y="0"/>
                        </a:moveTo>
                        <a:lnTo>
                          <a:pt x="0" y="488373"/>
                        </a:lnTo>
                        <a:lnTo>
                          <a:pt x="509154" y="488373"/>
                        </a:lnTo>
                      </a:path>
                    </a:pathLst>
                  </a:custGeom>
                  <a:noFill/>
                  <a:ln w="12700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3250" tIns="46625" rIns="93250" bIns="466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610" name="Google Shape;610;p92"/>
                  <p:cNvSpPr/>
                  <p:nvPr/>
                </p:nvSpPr>
                <p:spPr>
                  <a:xfrm>
                    <a:off x="10547588" y="3596957"/>
                    <a:ext cx="617324" cy="560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327" h="415637" extrusionOk="0">
                        <a:moveTo>
                          <a:pt x="0" y="415637"/>
                        </a:moveTo>
                        <a:lnTo>
                          <a:pt x="166254" y="176646"/>
                        </a:lnTo>
                        <a:lnTo>
                          <a:pt x="311727" y="332509"/>
                        </a:lnTo>
                        <a:lnTo>
                          <a:pt x="540327" y="0"/>
                        </a:lnTo>
                      </a:path>
                    </a:pathLst>
                  </a:custGeom>
                  <a:noFill/>
                  <a:ln w="12700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3250" tIns="46625" rIns="93250" bIns="466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</p:grpSp>
            <p:sp>
              <p:nvSpPr>
                <p:cNvPr id="611" name="Google Shape;611;p92"/>
                <p:cNvSpPr/>
                <p:nvPr/>
              </p:nvSpPr>
              <p:spPr>
                <a:xfrm rot="2093278">
                  <a:off x="1888522" y="1788715"/>
                  <a:ext cx="67660" cy="5842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82850" tIns="146300" rIns="182850" bIns="1463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400"/>
                    <a:buFont typeface="Arial"/>
                    <a:buNone/>
                  </a:pPr>
                  <a:endParaRPr sz="2400" b="0" i="0" u="none" strike="noStrike" cap="none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</p:grpSp>
          <p:sp>
            <p:nvSpPr>
              <p:cNvPr id="612" name="Google Shape;612;p92"/>
              <p:cNvSpPr/>
              <p:nvPr/>
            </p:nvSpPr>
            <p:spPr>
              <a:xfrm>
                <a:off x="1672050" y="1721327"/>
                <a:ext cx="321000" cy="321000"/>
              </a:xfrm>
              <a:prstGeom prst="rect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82850" tIns="146300" rIns="182850" bIns="146300" anchor="t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613" name="Google Shape;613;p92"/>
            <p:cNvSpPr/>
            <p:nvPr/>
          </p:nvSpPr>
          <p:spPr>
            <a:xfrm flipH="1">
              <a:off x="2254903" y="1865017"/>
              <a:ext cx="293400" cy="1116000"/>
            </a:xfrm>
            <a:prstGeom prst="rightBracket">
              <a:avLst>
                <a:gd name="adj" fmla="val 0"/>
              </a:avLst>
            </a:prstGeom>
            <a:noFill/>
            <a:ln w="12700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3250" tIns="46625" rIns="93250" bIns="466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93"/>
          <p:cNvSpPr txBox="1"/>
          <p:nvPr/>
        </p:nvSpPr>
        <p:spPr>
          <a:xfrm>
            <a:off x="190868" y="1487960"/>
            <a:ext cx="6072600" cy="41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56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Track model versions &amp; metadata </a:t>
            </a:r>
            <a:r>
              <a:rPr lang="en-US"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 a centralized </a:t>
            </a:r>
            <a:r>
              <a:rPr lang="en-US" sz="18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registry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56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Leverage containers </a:t>
            </a:r>
            <a:r>
              <a:rPr lang="en-US"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 capture runtime dependencies for inference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56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Leverage an orchestrator like </a:t>
            </a:r>
            <a:r>
              <a:rPr lang="en-US" sz="18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Kubernetes </a:t>
            </a:r>
            <a:r>
              <a:rPr lang="en-US"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 provide scalable inference for your real time services (scale / load balancing)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56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Capture </a:t>
            </a:r>
            <a:r>
              <a:rPr lang="en-US" sz="18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telemetry </a:t>
            </a:r>
            <a:r>
              <a:rPr lang="en-US"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– health, performance, inputs / outputs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56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Encapsulate each step </a:t>
            </a:r>
            <a:r>
              <a:rPr lang="en-US"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 the lifecycle to </a:t>
            </a:r>
            <a:r>
              <a:rPr lang="en-US" sz="18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enable CI/CD and DevOps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56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Automatically </a:t>
            </a:r>
            <a:r>
              <a:rPr lang="en-US" sz="18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optimize models</a:t>
            </a:r>
            <a:r>
              <a:rPr lang="en-US"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to take advantage of hardware acceleration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93"/>
          <p:cNvSpPr txBox="1"/>
          <p:nvPr/>
        </p:nvSpPr>
        <p:spPr>
          <a:xfrm>
            <a:off x="510736" y="308345"/>
            <a:ext cx="11237700" cy="11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146300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Quattrocento Sans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Manage Model Lifecycle</a:t>
            </a:r>
            <a:endParaRPr sz="5400" b="0" i="0" u="none" strike="noStrike" cap="none">
              <a:solidFill>
                <a:srgbClr val="0078D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1" name="Google Shape;621;p9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1499" y="1472820"/>
            <a:ext cx="5420253" cy="417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94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Key Goals of DevOps for AI</a:t>
            </a:r>
            <a:endParaRPr sz="5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94"/>
          <p:cNvSpPr txBox="1">
            <a:spLocks noGrp="1"/>
          </p:cNvSpPr>
          <p:nvPr>
            <p:ph type="body" idx="1"/>
          </p:nvPr>
        </p:nvSpPr>
        <p:spPr>
          <a:xfrm>
            <a:off x="598627" y="1787199"/>
            <a:ext cx="11239200" cy="29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69900" lvl="1" indent="-234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·"/>
            </a:pPr>
            <a:r>
              <a:rPr lang="en-US" sz="3300"/>
              <a:t>Repeatability of model creation &amp; behavior</a:t>
            </a:r>
            <a:endParaRPr/>
          </a:p>
          <a:p>
            <a:pPr marL="469900" lvl="1" indent="-2349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900"/>
              <a:buChar char="·"/>
            </a:pPr>
            <a:r>
              <a:rPr lang="en-US" sz="3300"/>
              <a:t>Evaluation of model predictions</a:t>
            </a:r>
            <a:endParaRPr/>
          </a:p>
          <a:p>
            <a:pPr marL="469900" lvl="1" indent="-2349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900"/>
              <a:buChar char="·"/>
            </a:pPr>
            <a:r>
              <a:rPr lang="en-US" sz="3300"/>
              <a:t>Managing different model versions and files</a:t>
            </a:r>
            <a:endParaRPr/>
          </a:p>
          <a:p>
            <a:pPr marL="469900" lvl="1" indent="-2349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900"/>
              <a:buChar char="·"/>
            </a:pPr>
            <a:r>
              <a:rPr lang="en-US" sz="3300"/>
              <a:t>Operationalization of the model</a:t>
            </a:r>
            <a:endParaRPr/>
          </a:p>
          <a:p>
            <a:pPr marL="469900" lvl="1" indent="-2349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900"/>
              <a:buChar char="·"/>
            </a:pPr>
            <a:r>
              <a:rPr lang="en-US" sz="3300"/>
              <a:t>Monitoring of training and scoring pipelines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95"/>
          <p:cNvSpPr txBox="1">
            <a:spLocks noGrp="1"/>
          </p:cNvSpPr>
          <p:nvPr>
            <p:ph type="title"/>
          </p:nvPr>
        </p:nvSpPr>
        <p:spPr>
          <a:xfrm>
            <a:off x="600059" y="466302"/>
            <a:ext cx="11239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Quattrocento Sans"/>
              <a:buNone/>
            </a:pPr>
            <a:endParaRPr/>
          </a:p>
        </p:txBody>
      </p:sp>
      <p:pic>
        <p:nvPicPr>
          <p:cNvPr id="633" name="Google Shape;633;p9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98148"/>
            <a:ext cx="12434714" cy="6598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78"/>
          <p:cNvSpPr txBox="1">
            <a:spLocks noGrp="1"/>
          </p:cNvSpPr>
          <p:nvPr>
            <p:ph type="title"/>
          </p:nvPr>
        </p:nvSpPr>
        <p:spPr>
          <a:xfrm>
            <a:off x="407690" y="2201564"/>
            <a:ext cx="11887200" cy="12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3250" rIns="0" bIns="932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100"/>
              <a:buFont typeface="Quattrocento Sans"/>
              <a:buNone/>
            </a:pPr>
            <a:r>
              <a:rPr lang="en-US"/>
              <a:t>What is DevOps?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96"/>
          <p:cNvSpPr txBox="1">
            <a:spLocks noGrp="1"/>
          </p:cNvSpPr>
          <p:nvPr>
            <p:ph type="title"/>
          </p:nvPr>
        </p:nvSpPr>
        <p:spPr>
          <a:xfrm>
            <a:off x="261286" y="273324"/>
            <a:ext cx="114357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ttrocento Sans"/>
              <a:buNone/>
            </a:pPr>
            <a:r>
              <a:rPr lang="en-US" sz="3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Step 1 – Infuse AI into App</a:t>
            </a:r>
            <a:endParaRPr/>
          </a:p>
        </p:txBody>
      </p:sp>
      <p:pic>
        <p:nvPicPr>
          <p:cNvPr id="639" name="Google Shape;639;p9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36150" y="1065015"/>
            <a:ext cx="10309800" cy="556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97"/>
          <p:cNvSpPr txBox="1">
            <a:spLocks noGrp="1"/>
          </p:cNvSpPr>
          <p:nvPr>
            <p:ph type="title"/>
          </p:nvPr>
        </p:nvSpPr>
        <p:spPr>
          <a:xfrm>
            <a:off x="297333" y="286840"/>
            <a:ext cx="114357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ttrocento Sans"/>
              <a:buNone/>
            </a:pPr>
            <a:r>
              <a:rPr lang="en-US" sz="3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Step 2 – Automate Model Training</a:t>
            </a:r>
            <a:endParaRPr/>
          </a:p>
        </p:txBody>
      </p:sp>
      <p:pic>
        <p:nvPicPr>
          <p:cNvPr id="645" name="Google Shape;645;p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7740" y="993003"/>
            <a:ext cx="10647408" cy="5822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98"/>
          <p:cNvSpPr txBox="1">
            <a:spLocks noGrp="1"/>
          </p:cNvSpPr>
          <p:nvPr>
            <p:ph type="title"/>
          </p:nvPr>
        </p:nvSpPr>
        <p:spPr>
          <a:xfrm>
            <a:off x="351405" y="327388"/>
            <a:ext cx="114357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ttrocento Sans"/>
              <a:buNone/>
            </a:pPr>
            <a:r>
              <a:rPr lang="en-US" sz="3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Step 3 – Store, Version and Validate Models</a:t>
            </a:r>
            <a:endParaRPr/>
          </a:p>
        </p:txBody>
      </p:sp>
      <p:pic>
        <p:nvPicPr>
          <p:cNvPr id="651" name="Google Shape;651;p9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51404" y="911133"/>
            <a:ext cx="10206300" cy="576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99"/>
          <p:cNvSpPr txBox="1">
            <a:spLocks noGrp="1"/>
          </p:cNvSpPr>
          <p:nvPr>
            <p:ph type="title"/>
          </p:nvPr>
        </p:nvSpPr>
        <p:spPr>
          <a:xfrm>
            <a:off x="279310" y="300356"/>
            <a:ext cx="114357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ttrocento Sans"/>
              <a:buNone/>
            </a:pPr>
            <a:r>
              <a:rPr lang="en-US" sz="3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Step 4 – Automate Model Release</a:t>
            </a:r>
            <a:endParaRPr/>
          </a:p>
        </p:txBody>
      </p:sp>
      <p:pic>
        <p:nvPicPr>
          <p:cNvPr id="658" name="Google Shape;658;p9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500" y="947768"/>
            <a:ext cx="10192500" cy="57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Google Shape;664;p1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26466" y="3221525"/>
            <a:ext cx="1864459" cy="88009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pic>
        <p:nvPicPr>
          <p:cNvPr id="665" name="Google Shape;665;p10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08663" y="1719448"/>
            <a:ext cx="552868" cy="552868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pic>
        <p:nvPicPr>
          <p:cNvPr id="666" name="Google Shape;666;p10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97954" y="4648099"/>
            <a:ext cx="795822" cy="795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10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528572" y="1005231"/>
            <a:ext cx="828921" cy="82892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8" name="Google Shape;668;p100"/>
          <p:cNvCxnSpPr>
            <a:stCxn id="665" idx="3"/>
            <a:endCxn id="669" idx="1"/>
          </p:cNvCxnSpPr>
          <p:nvPr/>
        </p:nvCxnSpPr>
        <p:spPr>
          <a:xfrm rot="10800000" flipH="1">
            <a:off x="2761531" y="1995582"/>
            <a:ext cx="831000" cy="300"/>
          </a:xfrm>
          <a:prstGeom prst="straightConnector1">
            <a:avLst/>
          </a:prstGeom>
          <a:noFill/>
          <a:ln w="38100" cap="flat" cmpd="sng">
            <a:solidFill>
              <a:srgbClr val="7030A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670" name="Google Shape;670;p100"/>
          <p:cNvSpPr txBox="1"/>
          <p:nvPr/>
        </p:nvSpPr>
        <p:spPr>
          <a:xfrm>
            <a:off x="95472" y="2186362"/>
            <a:ext cx="13371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App Developer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100"/>
          <p:cNvSpPr txBox="1"/>
          <p:nvPr/>
        </p:nvSpPr>
        <p:spPr>
          <a:xfrm>
            <a:off x="8073582" y="1961623"/>
            <a:ext cx="2033700" cy="2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Cloud Services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2" name="Google Shape;672;p10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512401" y="1079618"/>
            <a:ext cx="689922" cy="689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10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39994" y="1377628"/>
            <a:ext cx="795822" cy="79582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674" name="Google Shape;674;p100"/>
          <p:cNvSpPr txBox="1"/>
          <p:nvPr/>
        </p:nvSpPr>
        <p:spPr>
          <a:xfrm>
            <a:off x="2253649" y="2253795"/>
            <a:ext cx="4371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IDE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5" name="Google Shape;675;p10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345087" y="4618044"/>
            <a:ext cx="795822" cy="79582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676" name="Google Shape;676;p100"/>
          <p:cNvSpPr txBox="1"/>
          <p:nvPr/>
        </p:nvSpPr>
        <p:spPr>
          <a:xfrm>
            <a:off x="236619" y="5507997"/>
            <a:ext cx="12027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Scientist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77" name="Google Shape;677;p100"/>
          <p:cNvCxnSpPr/>
          <p:nvPr/>
        </p:nvCxnSpPr>
        <p:spPr>
          <a:xfrm rot="10800000" flipH="1">
            <a:off x="1173038" y="5223380"/>
            <a:ext cx="876000" cy="9300"/>
          </a:xfrm>
          <a:prstGeom prst="straightConnector1">
            <a:avLst/>
          </a:prstGeom>
          <a:noFill/>
          <a:ln w="38100" cap="flat" cmpd="sng">
            <a:solidFill>
              <a:srgbClr val="00B0F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78" name="Google Shape;678;p100"/>
          <p:cNvCxnSpPr/>
          <p:nvPr/>
        </p:nvCxnSpPr>
        <p:spPr>
          <a:xfrm rot="10800000" flipH="1">
            <a:off x="1168290" y="1849603"/>
            <a:ext cx="876000" cy="11100"/>
          </a:xfrm>
          <a:prstGeom prst="straightConnector1">
            <a:avLst/>
          </a:prstGeom>
          <a:noFill/>
          <a:ln w="38100" cap="flat" cmpd="sng">
            <a:solidFill>
              <a:srgbClr val="7030A0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679" name="Google Shape;679;p10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887348" y="1919284"/>
            <a:ext cx="980380" cy="65003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680" name="Google Shape;680;p100"/>
          <p:cNvSpPr txBox="1"/>
          <p:nvPr/>
        </p:nvSpPr>
        <p:spPr>
          <a:xfrm>
            <a:off x="10574959" y="5191088"/>
            <a:ext cx="1550400" cy="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[ { "cat":      0.99218,</a:t>
            </a:r>
            <a:endParaRPr sz="11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     "feline": 0.81242 }]</a:t>
            </a:r>
            <a:endParaRPr sz="11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81" name="Google Shape;681;p10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309858" y="2478917"/>
            <a:ext cx="814148" cy="814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10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275832" y="1872808"/>
            <a:ext cx="1376259" cy="129913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pic>
        <p:nvPicPr>
          <p:cNvPr id="683" name="Google Shape;683;p10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839538" y="952190"/>
            <a:ext cx="695302" cy="703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10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598023" y="5501917"/>
            <a:ext cx="602306" cy="5828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5" name="Google Shape;685;p100"/>
          <p:cNvCxnSpPr/>
          <p:nvPr/>
        </p:nvCxnSpPr>
        <p:spPr>
          <a:xfrm rot="10800000" flipH="1">
            <a:off x="334584" y="3356316"/>
            <a:ext cx="3366900" cy="33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686" name="Google Shape;686;p10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5350" y="4836815"/>
            <a:ext cx="552868" cy="552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100" descr="https://upload.wikimedia.org/wikipedia/commons/thumb/e/e0/Git-logo.svg/300px-Git-logo.svg.png"/>
          <p:cNvPicPr preferRelativeResize="0"/>
          <p:nvPr/>
        </p:nvPicPr>
        <p:blipFill rotWithShape="1">
          <a:blip r:embed="rId15">
            <a:alphaModFix/>
          </a:blip>
          <a:srcRect r="56343"/>
          <a:stretch/>
        </p:blipFill>
        <p:spPr>
          <a:xfrm>
            <a:off x="3592549" y="1670102"/>
            <a:ext cx="682325" cy="651126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100"/>
          <p:cNvSpPr txBox="1"/>
          <p:nvPr/>
        </p:nvSpPr>
        <p:spPr>
          <a:xfrm>
            <a:off x="2665328" y="6197029"/>
            <a:ext cx="4371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IDE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100"/>
          <p:cNvSpPr txBox="1"/>
          <p:nvPr/>
        </p:nvSpPr>
        <p:spPr>
          <a:xfrm>
            <a:off x="8179575" y="3314444"/>
            <a:ext cx="2089200" cy="2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100"/>
          <p:cNvSpPr txBox="1"/>
          <p:nvPr/>
        </p:nvSpPr>
        <p:spPr>
          <a:xfrm>
            <a:off x="8154507" y="4638884"/>
            <a:ext cx="2051400" cy="2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Edge Devices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90" name="Google Shape;690;p100"/>
          <p:cNvCxnSpPr/>
          <p:nvPr/>
        </p:nvCxnSpPr>
        <p:spPr>
          <a:xfrm flipH="1">
            <a:off x="10347966" y="1010675"/>
            <a:ext cx="7800" cy="57342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691" name="Google Shape;691;p100"/>
          <p:cNvCxnSpPr>
            <a:stCxn id="679" idx="2"/>
            <a:endCxn id="692" idx="0"/>
          </p:cNvCxnSpPr>
          <p:nvPr/>
        </p:nvCxnSpPr>
        <p:spPr>
          <a:xfrm flipH="1">
            <a:off x="11371538" y="2569319"/>
            <a:ext cx="6000" cy="7731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93" name="Google Shape;693;p100"/>
          <p:cNvCxnSpPr>
            <a:stCxn id="692" idx="2"/>
            <a:endCxn id="680" idx="0"/>
          </p:cNvCxnSpPr>
          <p:nvPr/>
        </p:nvCxnSpPr>
        <p:spPr>
          <a:xfrm flipH="1">
            <a:off x="11350283" y="4325849"/>
            <a:ext cx="21300" cy="8652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94" name="Google Shape;694;p100"/>
          <p:cNvCxnSpPr>
            <a:stCxn id="692" idx="1"/>
            <a:endCxn id="672" idx="3"/>
          </p:cNvCxnSpPr>
          <p:nvPr/>
        </p:nvCxnSpPr>
        <p:spPr>
          <a:xfrm rot="10800000">
            <a:off x="10202249" y="1424534"/>
            <a:ext cx="549900" cy="2409600"/>
          </a:xfrm>
          <a:prstGeom prst="bentConnector3">
            <a:avLst>
              <a:gd name="adj1" fmla="val 53547"/>
            </a:avLst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95" name="Google Shape;695;p100"/>
          <p:cNvCxnSpPr>
            <a:stCxn id="692" idx="1"/>
            <a:endCxn id="681" idx="3"/>
          </p:cNvCxnSpPr>
          <p:nvPr/>
        </p:nvCxnSpPr>
        <p:spPr>
          <a:xfrm rot="10800000">
            <a:off x="10123949" y="2886134"/>
            <a:ext cx="628200" cy="948000"/>
          </a:xfrm>
          <a:prstGeom prst="bentConnector3">
            <a:avLst>
              <a:gd name="adj1" fmla="val 45246"/>
            </a:avLst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96" name="Google Shape;696;p100"/>
          <p:cNvCxnSpPr>
            <a:stCxn id="692" idx="1"/>
            <a:endCxn id="697" idx="3"/>
          </p:cNvCxnSpPr>
          <p:nvPr/>
        </p:nvCxnSpPr>
        <p:spPr>
          <a:xfrm flipH="1">
            <a:off x="10110749" y="3834134"/>
            <a:ext cx="641400" cy="381300"/>
          </a:xfrm>
          <a:prstGeom prst="bentConnector3">
            <a:avLst>
              <a:gd name="adj1" fmla="val 44415"/>
            </a:avLst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697" name="Google Shape;697;p100" descr="See the source image"/>
          <p:cNvPicPr preferRelativeResize="0"/>
          <p:nvPr/>
        </p:nvPicPr>
        <p:blipFill rotWithShape="1">
          <a:blip r:embed="rId16">
            <a:alphaModFix/>
          </a:blip>
          <a:srcRect l="23577" r="23523"/>
          <a:stretch/>
        </p:blipFill>
        <p:spPr>
          <a:xfrm>
            <a:off x="9549238" y="3817609"/>
            <a:ext cx="561398" cy="7958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8" name="Google Shape;698;p100"/>
          <p:cNvCxnSpPr>
            <a:stCxn id="682" idx="3"/>
            <a:endCxn id="667" idx="1"/>
          </p:cNvCxnSpPr>
          <p:nvPr/>
        </p:nvCxnSpPr>
        <p:spPr>
          <a:xfrm rot="10800000" flipH="1">
            <a:off x="7652091" y="1419578"/>
            <a:ext cx="876600" cy="1102800"/>
          </a:xfrm>
          <a:prstGeom prst="bentConnector3">
            <a:avLst>
              <a:gd name="adj1" fmla="val 5886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699" name="Google Shape;699;p100"/>
          <p:cNvSpPr txBox="1"/>
          <p:nvPr/>
        </p:nvSpPr>
        <p:spPr>
          <a:xfrm>
            <a:off x="3560534" y="4122752"/>
            <a:ext cx="19575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Store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0" name="Google Shape;700;p100"/>
          <p:cNvPicPr preferRelativeResize="0"/>
          <p:nvPr/>
        </p:nvPicPr>
        <p:blipFill/>
        <p:spPr>
          <a:xfrm>
            <a:off x="8682857" y="3825641"/>
            <a:ext cx="747957" cy="768329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cxnSp>
        <p:nvCxnSpPr>
          <p:cNvPr id="701" name="Google Shape;701;p100"/>
          <p:cNvCxnSpPr>
            <a:stCxn id="682" idx="3"/>
            <a:endCxn id="700" idx="1"/>
          </p:cNvCxnSpPr>
          <p:nvPr/>
        </p:nvCxnSpPr>
        <p:spPr>
          <a:xfrm>
            <a:off x="7652091" y="2522378"/>
            <a:ext cx="1030800" cy="1687500"/>
          </a:xfrm>
          <a:prstGeom prst="bentConnector3">
            <a:avLst>
              <a:gd name="adj1" fmla="val 49996"/>
            </a:avLst>
          </a:prstGeom>
          <a:noFill/>
          <a:ln w="38100" cap="flat" cmpd="sng">
            <a:solidFill>
              <a:srgbClr val="7030A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02" name="Google Shape;702;p100"/>
          <p:cNvCxnSpPr>
            <a:stCxn id="669" idx="3"/>
            <a:endCxn id="682" idx="1"/>
          </p:cNvCxnSpPr>
          <p:nvPr/>
        </p:nvCxnSpPr>
        <p:spPr>
          <a:xfrm>
            <a:off x="4274874" y="1995665"/>
            <a:ext cx="2001000" cy="526800"/>
          </a:xfrm>
          <a:prstGeom prst="bentConnector3">
            <a:avLst>
              <a:gd name="adj1" fmla="val 49998"/>
            </a:avLst>
          </a:prstGeom>
          <a:noFill/>
          <a:ln w="38100" cap="flat" cmpd="sng">
            <a:solidFill>
              <a:srgbClr val="7030A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03" name="Google Shape;703;p100"/>
          <p:cNvCxnSpPr>
            <a:stCxn id="686" idx="3"/>
            <a:endCxn id="699" idx="2"/>
          </p:cNvCxnSpPr>
          <p:nvPr/>
        </p:nvCxnSpPr>
        <p:spPr>
          <a:xfrm rot="10800000" flipH="1">
            <a:off x="3448218" y="4436449"/>
            <a:ext cx="1091100" cy="676800"/>
          </a:xfrm>
          <a:prstGeom prst="bentConnector2">
            <a:avLst/>
          </a:prstGeom>
          <a:noFill/>
          <a:ln w="38100" cap="flat" cmpd="sng">
            <a:solidFill>
              <a:srgbClr val="00B0F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04" name="Google Shape;704;p100"/>
          <p:cNvCxnSpPr>
            <a:stCxn id="700" idx="3"/>
            <a:endCxn id="697" idx="1"/>
          </p:cNvCxnSpPr>
          <p:nvPr/>
        </p:nvCxnSpPr>
        <p:spPr>
          <a:xfrm>
            <a:off x="9430814" y="4209805"/>
            <a:ext cx="118500" cy="57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05" name="Google Shape;705;p100"/>
          <p:cNvCxnSpPr>
            <a:stCxn id="667" idx="3"/>
            <a:endCxn id="672" idx="1"/>
          </p:cNvCxnSpPr>
          <p:nvPr/>
        </p:nvCxnSpPr>
        <p:spPr>
          <a:xfrm>
            <a:off x="9357493" y="1419691"/>
            <a:ext cx="154800" cy="4800"/>
          </a:xfrm>
          <a:prstGeom prst="bentConnector3">
            <a:avLst>
              <a:gd name="adj1" fmla="val 49983"/>
            </a:avLst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692" name="Google Shape;692;p100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10752149" y="3342419"/>
            <a:ext cx="1238868" cy="98343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cxnSp>
        <p:nvCxnSpPr>
          <p:cNvPr id="706" name="Google Shape;706;p100"/>
          <p:cNvCxnSpPr>
            <a:stCxn id="692" idx="3"/>
            <a:endCxn id="707" idx="3"/>
          </p:cNvCxnSpPr>
          <p:nvPr/>
        </p:nvCxnSpPr>
        <p:spPr>
          <a:xfrm flipH="1">
            <a:off x="8064017" y="3834134"/>
            <a:ext cx="3927000" cy="2288400"/>
          </a:xfrm>
          <a:prstGeom prst="bentConnector3">
            <a:avLst>
              <a:gd name="adj1" fmla="val -5938"/>
            </a:avLst>
          </a:prstGeom>
          <a:noFill/>
          <a:ln w="38100" cap="flat" cmpd="sng">
            <a:solidFill>
              <a:srgbClr val="00B05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08" name="Google Shape;708;p100"/>
          <p:cNvCxnSpPr>
            <a:stCxn id="707" idx="1"/>
            <a:endCxn id="709" idx="2"/>
          </p:cNvCxnSpPr>
          <p:nvPr/>
        </p:nvCxnSpPr>
        <p:spPr>
          <a:xfrm rot="10800000">
            <a:off x="4475461" y="5303763"/>
            <a:ext cx="637200" cy="818700"/>
          </a:xfrm>
          <a:prstGeom prst="bentConnector2">
            <a:avLst/>
          </a:prstGeom>
          <a:noFill/>
          <a:ln w="38100" cap="flat" cmpd="sng">
            <a:solidFill>
              <a:srgbClr val="00B05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10" name="Google Shape;710;p100"/>
          <p:cNvCxnSpPr>
            <a:stCxn id="664" idx="0"/>
            <a:endCxn id="670" idx="2"/>
          </p:cNvCxnSpPr>
          <p:nvPr/>
        </p:nvCxnSpPr>
        <p:spPr>
          <a:xfrm rot="5400000" flipH="1">
            <a:off x="2300595" y="963425"/>
            <a:ext cx="721500" cy="3794700"/>
          </a:xfrm>
          <a:prstGeom prst="bentConnector3">
            <a:avLst>
              <a:gd name="adj1" fmla="val 50006"/>
            </a:avLst>
          </a:prstGeom>
          <a:noFill/>
          <a:ln w="38100" cap="flat" cmpd="sng">
            <a:solidFill>
              <a:srgbClr val="7030A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11" name="Google Shape;711;p100"/>
          <p:cNvSpPr txBox="1"/>
          <p:nvPr/>
        </p:nvSpPr>
        <p:spPr>
          <a:xfrm>
            <a:off x="1419524" y="2725330"/>
            <a:ext cx="1548000" cy="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Consume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100"/>
          <p:cNvSpPr txBox="1"/>
          <p:nvPr/>
        </p:nvSpPr>
        <p:spPr>
          <a:xfrm>
            <a:off x="12737390" y="1297163"/>
            <a:ext cx="1607700" cy="676500"/>
          </a:xfrm>
          <a:prstGeom prst="rect">
            <a:avLst/>
          </a:prstGeom>
          <a:solidFill>
            <a:schemeClr val="dk1"/>
          </a:solidFill>
          <a:ln w="10775" cap="flat" cmpd="sng">
            <a:solidFill>
              <a:srgbClr val="1212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CNTK/TF/SCIKIT</a:t>
            </a:r>
            <a:endParaRPr sz="11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KERAS/ 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3" name="Google Shape;713;p100"/>
          <p:cNvPicPr preferRelativeResize="0"/>
          <p:nvPr/>
        </p:nvPicPr>
        <p:blipFill rotWithShape="1">
          <a:blip r:embed="rId18">
            <a:alphaModFix/>
          </a:blip>
          <a:srcRect t="4234" b="6780"/>
          <a:stretch/>
        </p:blipFill>
        <p:spPr>
          <a:xfrm>
            <a:off x="12691580" y="1292676"/>
            <a:ext cx="1686891" cy="676462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  <p:cxnSp>
        <p:nvCxnSpPr>
          <p:cNvPr id="714" name="Google Shape;714;p100"/>
          <p:cNvCxnSpPr>
            <a:stCxn id="682" idx="3"/>
            <a:endCxn id="681" idx="1"/>
          </p:cNvCxnSpPr>
          <p:nvPr/>
        </p:nvCxnSpPr>
        <p:spPr>
          <a:xfrm>
            <a:off x="7652091" y="2522378"/>
            <a:ext cx="1657800" cy="363600"/>
          </a:xfrm>
          <a:prstGeom prst="bentConnector3">
            <a:avLst>
              <a:gd name="adj1" fmla="val 30880"/>
            </a:avLst>
          </a:prstGeom>
          <a:noFill/>
          <a:ln w="38100" cap="flat" cmpd="sng">
            <a:solidFill>
              <a:srgbClr val="7030A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15" name="Google Shape;715;p100"/>
          <p:cNvCxnSpPr>
            <a:stCxn id="664" idx="3"/>
            <a:endCxn id="682" idx="2"/>
          </p:cNvCxnSpPr>
          <p:nvPr/>
        </p:nvCxnSpPr>
        <p:spPr>
          <a:xfrm rot="10800000" flipH="1">
            <a:off x="5490925" y="3171971"/>
            <a:ext cx="1473000" cy="489600"/>
          </a:xfrm>
          <a:prstGeom prst="bentConnector2">
            <a:avLst/>
          </a:prstGeom>
          <a:noFill/>
          <a:ln w="38100" cap="flat" cmpd="sng">
            <a:solidFill>
              <a:srgbClr val="00B0F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16" name="Google Shape;716;p100"/>
          <p:cNvSpPr txBox="1"/>
          <p:nvPr/>
        </p:nvSpPr>
        <p:spPr>
          <a:xfrm>
            <a:off x="6237346" y="2300456"/>
            <a:ext cx="12807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DevOps Pipeline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7" name="Google Shape;717;p100"/>
          <p:cNvCxnSpPr>
            <a:stCxn id="664" idx="1"/>
            <a:endCxn id="675" idx="0"/>
          </p:cNvCxnSpPr>
          <p:nvPr/>
        </p:nvCxnSpPr>
        <p:spPr>
          <a:xfrm flipH="1">
            <a:off x="742866" y="3661571"/>
            <a:ext cx="2883600" cy="956400"/>
          </a:xfrm>
          <a:prstGeom prst="bentConnector2">
            <a:avLst/>
          </a:prstGeom>
          <a:noFill/>
          <a:ln w="38100" cap="flat" cmpd="sng">
            <a:solidFill>
              <a:srgbClr val="00B0F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18" name="Google Shape;718;p100"/>
          <p:cNvSpPr txBox="1"/>
          <p:nvPr/>
        </p:nvSpPr>
        <p:spPr>
          <a:xfrm>
            <a:off x="1257363" y="3508372"/>
            <a:ext cx="1786800" cy="47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Customize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100"/>
          <p:cNvSpPr txBox="1"/>
          <p:nvPr/>
        </p:nvSpPr>
        <p:spPr>
          <a:xfrm>
            <a:off x="5888261" y="3416759"/>
            <a:ext cx="1548000" cy="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Deploy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100"/>
          <p:cNvSpPr txBox="1"/>
          <p:nvPr/>
        </p:nvSpPr>
        <p:spPr>
          <a:xfrm>
            <a:off x="10786520" y="4444278"/>
            <a:ext cx="1083300" cy="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Predict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100"/>
          <p:cNvSpPr txBox="1"/>
          <p:nvPr/>
        </p:nvSpPr>
        <p:spPr>
          <a:xfrm rot="5400000">
            <a:off x="7205141" y="2435413"/>
            <a:ext cx="1960500" cy="61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Validate &amp; Flight </a:t>
            </a:r>
            <a:r>
              <a:rPr lang="en-US" sz="11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Model + App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100"/>
          <p:cNvSpPr txBox="1"/>
          <p:nvPr/>
        </p:nvSpPr>
        <p:spPr>
          <a:xfrm>
            <a:off x="2751299" y="944903"/>
            <a:ext cx="1314000" cy="602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Update Application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100"/>
          <p:cNvSpPr txBox="1"/>
          <p:nvPr/>
        </p:nvSpPr>
        <p:spPr>
          <a:xfrm>
            <a:off x="3701328" y="4842728"/>
            <a:ext cx="1548000" cy="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Publish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100"/>
          <p:cNvSpPr txBox="1"/>
          <p:nvPr/>
        </p:nvSpPr>
        <p:spPr>
          <a:xfrm>
            <a:off x="10448502" y="5879826"/>
            <a:ext cx="1548000" cy="61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Collect Feedback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100"/>
          <p:cNvSpPr txBox="1"/>
          <p:nvPr/>
        </p:nvSpPr>
        <p:spPr>
          <a:xfrm>
            <a:off x="4539348" y="1763411"/>
            <a:ext cx="1314000" cy="602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Deploy Application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5" name="Google Shape;725;p100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12956923" y="2356219"/>
            <a:ext cx="1292517" cy="965740"/>
          </a:xfrm>
          <a:prstGeom prst="rect">
            <a:avLst/>
          </a:prstGeom>
          <a:noFill/>
          <a:ln>
            <a:noFill/>
          </a:ln>
        </p:spPr>
      </p:pic>
      <p:sp>
        <p:nvSpPr>
          <p:cNvPr id="726" name="Google Shape;726;p100"/>
          <p:cNvSpPr/>
          <p:nvPr/>
        </p:nvSpPr>
        <p:spPr>
          <a:xfrm>
            <a:off x="8924817" y="5840598"/>
            <a:ext cx="1128600" cy="671400"/>
          </a:xfrm>
          <a:prstGeom prst="can">
            <a:avLst>
              <a:gd name="adj" fmla="val 13409"/>
            </a:avLst>
          </a:prstGeom>
          <a:solidFill>
            <a:schemeClr val="accent1"/>
          </a:solidFill>
          <a:ln w="10775" cap="flat" cmpd="sng">
            <a:solidFill>
              <a:srgbClr val="00579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3250" tIns="46625" rIns="93250" bIns="466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Telemetry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7" name="Google Shape;727;p100"/>
          <p:cNvCxnSpPr/>
          <p:nvPr/>
        </p:nvCxnSpPr>
        <p:spPr>
          <a:xfrm>
            <a:off x="7711157" y="1005231"/>
            <a:ext cx="0" cy="57738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07" name="Google Shape;707;p100"/>
          <p:cNvSpPr txBox="1"/>
          <p:nvPr/>
        </p:nvSpPr>
        <p:spPr>
          <a:xfrm>
            <a:off x="5112661" y="5884713"/>
            <a:ext cx="2951400" cy="47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6525" tIns="149225" rIns="186525" bIns="1492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Retrain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100"/>
          <p:cNvSpPr txBox="1"/>
          <p:nvPr/>
        </p:nvSpPr>
        <p:spPr>
          <a:xfrm>
            <a:off x="345087" y="460208"/>
            <a:ext cx="118878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9200" tIns="93250" rIns="149200" bIns="9325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8D7"/>
              </a:buClr>
              <a:buSzPts val="2400"/>
              <a:buFont typeface="Quattrocento Sans"/>
              <a:buNone/>
            </a:pPr>
            <a:r>
              <a:rPr lang="en-US" sz="2400" b="0" i="0" u="none" strike="noStrike" cap="none">
                <a:solidFill>
                  <a:srgbClr val="0078D7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APP DEVELOPERS AND DATA SCIENTISTS TOGETHER</a:t>
            </a:r>
            <a:endParaRPr sz="2400" b="0" i="0" u="none" strike="noStrike" cap="none">
              <a:solidFill>
                <a:srgbClr val="0078D7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729" name="Google Shape;729;p100"/>
          <p:cNvPicPr preferRelativeResize="0">
            <a:picLocks noGrp="1"/>
          </p:cNvPicPr>
          <p:nvPr>
            <p:ph type="body" idx="4294967295"/>
          </p:nvPr>
        </p:nvPicPr>
        <p:blipFill rotWithShape="1">
          <a:blip r:embed="rId20">
            <a:alphaModFix/>
          </a:blip>
          <a:srcRect l="70021" t="69480" r="23919" b="15099"/>
          <a:stretch/>
        </p:blipFill>
        <p:spPr>
          <a:xfrm>
            <a:off x="8604000" y="3769710"/>
            <a:ext cx="980400" cy="8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101"/>
          <p:cNvSpPr txBox="1">
            <a:spLocks noGrp="1"/>
          </p:cNvSpPr>
          <p:nvPr>
            <p:ph type="title"/>
          </p:nvPr>
        </p:nvSpPr>
        <p:spPr>
          <a:xfrm>
            <a:off x="806840" y="2125664"/>
            <a:ext cx="11887200" cy="24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3250" rIns="0" bIns="932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100"/>
              <a:buFont typeface="Quattrocento Sans"/>
              <a:buNone/>
            </a:pPr>
            <a:r>
              <a:rPr lang="en-US"/>
              <a:t>Azure Pipelines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Rectangle 158">
            <a:extLst>
              <a:ext uri="{FF2B5EF4-FFF2-40B4-BE49-F238E27FC236}">
                <a16:creationId xmlns:a16="http://schemas.microsoft.com/office/drawing/2014/main" id="{F886CA52-4A33-454F-9C9E-32E1158C4A28}"/>
              </a:ext>
            </a:extLst>
          </p:cNvPr>
          <p:cNvSpPr/>
          <p:nvPr/>
        </p:nvSpPr>
        <p:spPr>
          <a:xfrm>
            <a:off x="5689159" y="5345155"/>
            <a:ext cx="4587016" cy="83063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28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7FFF8916-E56C-4BCA-A42B-8B22474AC881}"/>
              </a:ext>
            </a:extLst>
          </p:cNvPr>
          <p:cNvSpPr/>
          <p:nvPr/>
        </p:nvSpPr>
        <p:spPr>
          <a:xfrm>
            <a:off x="4988554" y="1668843"/>
            <a:ext cx="5048139" cy="237866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28"/>
          </a:p>
        </p:txBody>
      </p:sp>
      <p:sp>
        <p:nvSpPr>
          <p:cNvPr id="33" name="Cylinder 32">
            <a:extLst>
              <a:ext uri="{FF2B5EF4-FFF2-40B4-BE49-F238E27FC236}">
                <a16:creationId xmlns:a16="http://schemas.microsoft.com/office/drawing/2014/main" id="{39D18B11-75B1-4613-99E1-3324A4A7BD5B}"/>
              </a:ext>
            </a:extLst>
          </p:cNvPr>
          <p:cNvSpPr/>
          <p:nvPr/>
        </p:nvSpPr>
        <p:spPr>
          <a:xfrm>
            <a:off x="2192659" y="1200674"/>
            <a:ext cx="1437652" cy="76377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77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04C6A7F-62E3-48B7-AC3B-AAA2AE4B065A}"/>
              </a:ext>
            </a:extLst>
          </p:cNvPr>
          <p:cNvSpPr/>
          <p:nvPr/>
        </p:nvSpPr>
        <p:spPr>
          <a:xfrm>
            <a:off x="2256343" y="1504043"/>
            <a:ext cx="1271623" cy="1361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41"/>
              <a:t>Training code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647C01D-CFC3-4BB0-BD18-F2DD2649391E}"/>
              </a:ext>
            </a:extLst>
          </p:cNvPr>
          <p:cNvSpPr/>
          <p:nvPr/>
        </p:nvSpPr>
        <p:spPr>
          <a:xfrm>
            <a:off x="2244666" y="1702424"/>
            <a:ext cx="1271623" cy="1361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41"/>
              <a:t>Inference code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C60E0D-7164-4C85-BBD5-2073BF0E391E}"/>
              </a:ext>
            </a:extLst>
          </p:cNvPr>
          <p:cNvSpPr txBox="1"/>
          <p:nvPr/>
        </p:nvSpPr>
        <p:spPr>
          <a:xfrm>
            <a:off x="2238834" y="1964444"/>
            <a:ext cx="632423" cy="382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18"/>
              <a:t>Git Repo</a:t>
            </a:r>
          </a:p>
        </p:txBody>
      </p:sp>
      <p:sp>
        <p:nvSpPr>
          <p:cNvPr id="39" name="Flowchart: Direct Access Storage 38">
            <a:extLst>
              <a:ext uri="{FF2B5EF4-FFF2-40B4-BE49-F238E27FC236}">
                <a16:creationId xmlns:a16="http://schemas.microsoft.com/office/drawing/2014/main" id="{B64F8BA1-0A90-4E6E-9CB4-B46256C62A35}"/>
              </a:ext>
            </a:extLst>
          </p:cNvPr>
          <p:cNvSpPr/>
          <p:nvPr/>
        </p:nvSpPr>
        <p:spPr>
          <a:xfrm>
            <a:off x="5091525" y="1322720"/>
            <a:ext cx="1919934" cy="504282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18"/>
              <a:t>DevOps Pipeline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85F580B-F62F-4884-9581-4CAEBD7D621A}"/>
              </a:ext>
            </a:extLst>
          </p:cNvPr>
          <p:cNvCxnSpPr>
            <a:cxnSpLocks/>
          </p:cNvCxnSpPr>
          <p:nvPr/>
        </p:nvCxnSpPr>
        <p:spPr>
          <a:xfrm flipV="1">
            <a:off x="3630311" y="1505079"/>
            <a:ext cx="1461214" cy="7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C255E26A-EB86-4554-AD70-68F5E546C6B3}"/>
              </a:ext>
            </a:extLst>
          </p:cNvPr>
          <p:cNvSpPr txBox="1"/>
          <p:nvPr/>
        </p:nvSpPr>
        <p:spPr>
          <a:xfrm>
            <a:off x="9330105" y="2157550"/>
            <a:ext cx="590664" cy="3343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65"/>
              <a:t>Register Model</a:t>
            </a:r>
          </a:p>
        </p:txBody>
      </p:sp>
      <p:sp>
        <p:nvSpPr>
          <p:cNvPr id="56" name="Flowchart: Direct Access Storage 55">
            <a:extLst>
              <a:ext uri="{FF2B5EF4-FFF2-40B4-BE49-F238E27FC236}">
                <a16:creationId xmlns:a16="http://schemas.microsoft.com/office/drawing/2014/main" id="{1632CF77-AB96-48C0-A1D6-F1B3E38BAAD2}"/>
              </a:ext>
            </a:extLst>
          </p:cNvPr>
          <p:cNvSpPr/>
          <p:nvPr/>
        </p:nvSpPr>
        <p:spPr>
          <a:xfrm>
            <a:off x="6338584" y="2527045"/>
            <a:ext cx="3563667" cy="504282"/>
          </a:xfrm>
          <a:prstGeom prst="flowChartMagneticDrum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18"/>
              <a:t>Run Azure ML Pipeline</a:t>
            </a:r>
          </a:p>
        </p:txBody>
      </p:sp>
      <p:sp>
        <p:nvSpPr>
          <p:cNvPr id="58" name="Flowchart: Direct Access Storage 57">
            <a:extLst>
              <a:ext uri="{FF2B5EF4-FFF2-40B4-BE49-F238E27FC236}">
                <a16:creationId xmlns:a16="http://schemas.microsoft.com/office/drawing/2014/main" id="{AB100346-2A2E-4C3B-BAC6-F46C22698405}"/>
              </a:ext>
            </a:extLst>
          </p:cNvPr>
          <p:cNvSpPr/>
          <p:nvPr/>
        </p:nvSpPr>
        <p:spPr>
          <a:xfrm>
            <a:off x="6590515" y="3223570"/>
            <a:ext cx="1250757" cy="504282"/>
          </a:xfrm>
          <a:prstGeom prst="flowChartMagneticDrum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4">
                <a:solidFill>
                  <a:schemeClr val="tx1"/>
                </a:solidFill>
              </a:rPr>
              <a:t>Azure Data Factory Pipeline</a:t>
            </a:r>
          </a:p>
        </p:txBody>
      </p: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2DC5976D-6950-4E4E-8488-E45FCFB76320}"/>
              </a:ext>
            </a:extLst>
          </p:cNvPr>
          <p:cNvCxnSpPr>
            <a:cxnSpLocks/>
            <a:stCxn id="56" idx="2"/>
            <a:endCxn id="58" idx="0"/>
          </p:cNvCxnSpPr>
          <p:nvPr/>
        </p:nvCxnSpPr>
        <p:spPr>
          <a:xfrm rot="5400000">
            <a:off x="7572035" y="2675187"/>
            <a:ext cx="192243" cy="9045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2425681F-D798-44B0-A1E4-7DBADDFC50A4}"/>
              </a:ext>
            </a:extLst>
          </p:cNvPr>
          <p:cNvSpPr/>
          <p:nvPr/>
        </p:nvSpPr>
        <p:spPr>
          <a:xfrm>
            <a:off x="7945047" y="3211958"/>
            <a:ext cx="893494" cy="52750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4"/>
              <a:t>Azure Databricks</a:t>
            </a:r>
          </a:p>
        </p:txBody>
      </p:sp>
      <p:cxnSp>
        <p:nvCxnSpPr>
          <p:cNvPr id="65" name="Connector: Elbow 64">
            <a:extLst>
              <a:ext uri="{FF2B5EF4-FFF2-40B4-BE49-F238E27FC236}">
                <a16:creationId xmlns:a16="http://schemas.microsoft.com/office/drawing/2014/main" id="{1BEECA44-0AAE-4A37-A5CA-7EBF07343B63}"/>
              </a:ext>
            </a:extLst>
          </p:cNvPr>
          <p:cNvCxnSpPr>
            <a:cxnSpLocks/>
            <a:stCxn id="56" idx="2"/>
            <a:endCxn id="62" idx="0"/>
          </p:cNvCxnSpPr>
          <p:nvPr/>
        </p:nvCxnSpPr>
        <p:spPr>
          <a:xfrm rot="16200000" flipH="1">
            <a:off x="8165790" y="2985954"/>
            <a:ext cx="180632" cy="2713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CE1B5E10-11AA-4447-B274-7B04BEE87FBD}"/>
              </a:ext>
            </a:extLst>
          </p:cNvPr>
          <p:cNvSpPr/>
          <p:nvPr/>
        </p:nvSpPr>
        <p:spPr>
          <a:xfrm>
            <a:off x="8997258" y="3223570"/>
            <a:ext cx="893494" cy="5275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4"/>
              <a:t>Azure ML Compute (docker run)</a:t>
            </a:r>
          </a:p>
        </p:txBody>
      </p: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8571C9E2-F9C7-4B8A-979A-ED7F672BF429}"/>
              </a:ext>
            </a:extLst>
          </p:cNvPr>
          <p:cNvCxnSpPr>
            <a:cxnSpLocks/>
            <a:stCxn id="56" idx="2"/>
            <a:endCxn id="68" idx="0"/>
          </p:cNvCxnSpPr>
          <p:nvPr/>
        </p:nvCxnSpPr>
        <p:spPr>
          <a:xfrm rot="16200000" flipH="1">
            <a:off x="8686090" y="2465654"/>
            <a:ext cx="192243" cy="13235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ylinder 81">
            <a:extLst>
              <a:ext uri="{FF2B5EF4-FFF2-40B4-BE49-F238E27FC236}">
                <a16:creationId xmlns:a16="http://schemas.microsoft.com/office/drawing/2014/main" id="{5B2E93FF-B27B-4F31-99CE-BA3357DD1696}"/>
              </a:ext>
            </a:extLst>
          </p:cNvPr>
          <p:cNvSpPr/>
          <p:nvPr/>
        </p:nvSpPr>
        <p:spPr>
          <a:xfrm>
            <a:off x="10198273" y="2376786"/>
            <a:ext cx="865108" cy="804798"/>
          </a:xfrm>
          <a:prstGeom prst="ca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77"/>
              <a:t>Model Store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2DD0E0D2-DD18-4DDC-A9B1-935AA5526BA3}"/>
              </a:ext>
            </a:extLst>
          </p:cNvPr>
          <p:cNvCxnSpPr>
            <a:cxnSpLocks/>
            <a:stCxn id="56" idx="4"/>
            <a:endCxn id="82" idx="2"/>
          </p:cNvCxnSpPr>
          <p:nvPr/>
        </p:nvCxnSpPr>
        <p:spPr>
          <a:xfrm flipV="1">
            <a:off x="9902251" y="2779185"/>
            <a:ext cx="2960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Flowchart: Direct Access Storage 89">
            <a:extLst>
              <a:ext uri="{FF2B5EF4-FFF2-40B4-BE49-F238E27FC236}">
                <a16:creationId xmlns:a16="http://schemas.microsoft.com/office/drawing/2014/main" id="{C7533852-6B24-4FE6-BEFF-963582096D6D}"/>
              </a:ext>
            </a:extLst>
          </p:cNvPr>
          <p:cNvSpPr/>
          <p:nvPr/>
        </p:nvSpPr>
        <p:spPr>
          <a:xfrm>
            <a:off x="8751051" y="4907466"/>
            <a:ext cx="1697392" cy="504282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18"/>
              <a:t>DevOps Pipeline</a:t>
            </a:r>
          </a:p>
        </p:txBody>
      </p: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234A347F-F7F3-46B1-BC98-E9289126F457}"/>
              </a:ext>
            </a:extLst>
          </p:cNvPr>
          <p:cNvCxnSpPr>
            <a:cxnSpLocks/>
            <a:stCxn id="82" idx="3"/>
            <a:endCxn id="90" idx="4"/>
          </p:cNvCxnSpPr>
          <p:nvPr/>
        </p:nvCxnSpPr>
        <p:spPr>
          <a:xfrm rot="5400000">
            <a:off x="9550624" y="4079403"/>
            <a:ext cx="1978024" cy="1823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86251C70-6E51-494E-8CBA-0A48595208D5}"/>
              </a:ext>
            </a:extLst>
          </p:cNvPr>
          <p:cNvSpPr/>
          <p:nvPr/>
        </p:nvSpPr>
        <p:spPr>
          <a:xfrm>
            <a:off x="8443150" y="5548732"/>
            <a:ext cx="893494" cy="5275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4"/>
              <a:t>Deploy to Azure Kubernetes Service (INT)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F91D9FF4-2C74-47A6-BAB4-0BBC69839E18}"/>
              </a:ext>
            </a:extLst>
          </p:cNvPr>
          <p:cNvSpPr/>
          <p:nvPr/>
        </p:nvSpPr>
        <p:spPr>
          <a:xfrm>
            <a:off x="5729415" y="5548210"/>
            <a:ext cx="893494" cy="5275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4"/>
              <a:t>Deploy to Azure Kubernetes Service (PROD)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D9AA38A-F354-4B39-ACE3-1584CC9BDDE5}"/>
              </a:ext>
            </a:extLst>
          </p:cNvPr>
          <p:cNvSpPr/>
          <p:nvPr/>
        </p:nvSpPr>
        <p:spPr>
          <a:xfrm>
            <a:off x="9518974" y="5536599"/>
            <a:ext cx="632888" cy="5507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18"/>
              <a:t>Package Model</a:t>
            </a: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6B63DC8-1984-44B8-B9F7-42FE83136E98}"/>
              </a:ext>
            </a:extLst>
          </p:cNvPr>
          <p:cNvCxnSpPr>
            <a:stCxn id="96" idx="1"/>
            <a:endCxn id="94" idx="3"/>
          </p:cNvCxnSpPr>
          <p:nvPr/>
        </p:nvCxnSpPr>
        <p:spPr>
          <a:xfrm flipH="1">
            <a:off x="9336643" y="5811963"/>
            <a:ext cx="182331" cy="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738DEE4-DC47-4B78-A1EE-39B40BB88873}"/>
              </a:ext>
            </a:extLst>
          </p:cNvPr>
          <p:cNvSpPr/>
          <p:nvPr/>
        </p:nvSpPr>
        <p:spPr>
          <a:xfrm>
            <a:off x="7655413" y="5548733"/>
            <a:ext cx="632888" cy="5507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18"/>
              <a:t>Validate Model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0B3CCE2-8E1A-4683-A696-2AA7FFEDEACA}"/>
              </a:ext>
            </a:extLst>
          </p:cNvPr>
          <p:cNvSpPr/>
          <p:nvPr/>
        </p:nvSpPr>
        <p:spPr>
          <a:xfrm>
            <a:off x="6850657" y="5548733"/>
            <a:ext cx="632888" cy="550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18"/>
              <a:t>Get Human Approval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3D1E35A2-1975-4A88-852A-18E13701A1C1}"/>
              </a:ext>
            </a:extLst>
          </p:cNvPr>
          <p:cNvSpPr/>
          <p:nvPr/>
        </p:nvSpPr>
        <p:spPr>
          <a:xfrm>
            <a:off x="2082219" y="5541665"/>
            <a:ext cx="198555" cy="180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77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E4AF9835-3C86-48CC-B538-3E69AAD5EE33}"/>
              </a:ext>
            </a:extLst>
          </p:cNvPr>
          <p:cNvSpPr/>
          <p:nvPr/>
        </p:nvSpPr>
        <p:spPr>
          <a:xfrm>
            <a:off x="2082219" y="5770623"/>
            <a:ext cx="198555" cy="18050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77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9766DD9A-0E6F-4F99-89A2-7CA66F02CFB8}"/>
              </a:ext>
            </a:extLst>
          </p:cNvPr>
          <p:cNvSpPr/>
          <p:nvPr/>
        </p:nvSpPr>
        <p:spPr>
          <a:xfrm>
            <a:off x="2082219" y="6006239"/>
            <a:ext cx="198555" cy="18050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77"/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AFAB5FD-936F-48F7-A603-0A818A43CB87}"/>
              </a:ext>
            </a:extLst>
          </p:cNvPr>
          <p:cNvCxnSpPr>
            <a:stCxn id="94" idx="1"/>
            <a:endCxn id="103" idx="3"/>
          </p:cNvCxnSpPr>
          <p:nvPr/>
        </p:nvCxnSpPr>
        <p:spPr>
          <a:xfrm flipH="1">
            <a:off x="8288301" y="5812486"/>
            <a:ext cx="154849" cy="11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72FD8505-04BF-4003-A7AB-94B461FFEB41}"/>
              </a:ext>
            </a:extLst>
          </p:cNvPr>
          <p:cNvCxnSpPr>
            <a:stCxn id="103" idx="1"/>
            <a:endCxn id="104" idx="3"/>
          </p:cNvCxnSpPr>
          <p:nvPr/>
        </p:nvCxnSpPr>
        <p:spPr>
          <a:xfrm flipH="1">
            <a:off x="7483545" y="5824096"/>
            <a:ext cx="171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348512B7-FBCF-42E8-9C9F-56C054413A65}"/>
              </a:ext>
            </a:extLst>
          </p:cNvPr>
          <p:cNvCxnSpPr>
            <a:stCxn id="104" idx="1"/>
            <a:endCxn id="95" idx="3"/>
          </p:cNvCxnSpPr>
          <p:nvPr/>
        </p:nvCxnSpPr>
        <p:spPr>
          <a:xfrm flipH="1" flipV="1">
            <a:off x="6622910" y="5811965"/>
            <a:ext cx="227746" cy="12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56717901-0F48-4381-BC1A-E13794BB2C9F}"/>
              </a:ext>
            </a:extLst>
          </p:cNvPr>
          <p:cNvSpPr txBox="1"/>
          <p:nvPr/>
        </p:nvSpPr>
        <p:spPr>
          <a:xfrm>
            <a:off x="2169348" y="353975"/>
            <a:ext cx="2459366" cy="478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48"/>
              <a:t>MODEL CI/CD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678DC5D-AA56-4761-91EE-C00D6000AD97}"/>
              </a:ext>
            </a:extLst>
          </p:cNvPr>
          <p:cNvSpPr txBox="1"/>
          <p:nvPr/>
        </p:nvSpPr>
        <p:spPr>
          <a:xfrm>
            <a:off x="2300398" y="5502832"/>
            <a:ext cx="2193122" cy="220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4"/>
              <a:t>Azure DevOps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254715DC-67B6-41AB-84C8-59AF831551F7}"/>
              </a:ext>
            </a:extLst>
          </p:cNvPr>
          <p:cNvSpPr txBox="1"/>
          <p:nvPr/>
        </p:nvSpPr>
        <p:spPr>
          <a:xfrm>
            <a:off x="2300398" y="5752984"/>
            <a:ext cx="2193122" cy="220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4"/>
              <a:t>Azure Machine Learning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D4A396D7-D64D-4844-B75F-4C0E9D558499}"/>
              </a:ext>
            </a:extLst>
          </p:cNvPr>
          <p:cNvSpPr txBox="1"/>
          <p:nvPr/>
        </p:nvSpPr>
        <p:spPr>
          <a:xfrm>
            <a:off x="2299052" y="5977948"/>
            <a:ext cx="2193122" cy="220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4"/>
              <a:t>Azure Data Factory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2AB8E4C9-CFE2-40D0-AF08-85C67F7B5081}"/>
              </a:ext>
            </a:extLst>
          </p:cNvPr>
          <p:cNvSpPr txBox="1"/>
          <p:nvPr/>
        </p:nvSpPr>
        <p:spPr>
          <a:xfrm>
            <a:off x="6683332" y="3747979"/>
            <a:ext cx="1149367" cy="3343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65"/>
              <a:t>Data movement / copy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7B4853CF-C2E8-4E20-B2F8-0A20E45BB307}"/>
              </a:ext>
            </a:extLst>
          </p:cNvPr>
          <p:cNvSpPr txBox="1"/>
          <p:nvPr/>
        </p:nvSpPr>
        <p:spPr>
          <a:xfrm>
            <a:off x="7977809" y="3763657"/>
            <a:ext cx="853033" cy="21424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65"/>
              <a:t>Data cooking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CAE06DB-3ACE-4AA1-8B6F-4DCBFAABBE16}"/>
              </a:ext>
            </a:extLst>
          </p:cNvPr>
          <p:cNvSpPr txBox="1"/>
          <p:nvPr/>
        </p:nvSpPr>
        <p:spPr>
          <a:xfrm>
            <a:off x="9083682" y="3732044"/>
            <a:ext cx="879375" cy="21424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65"/>
              <a:t>Model training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991D0CB0-872E-447B-BE87-8F9B1BEFD50C}"/>
              </a:ext>
            </a:extLst>
          </p:cNvPr>
          <p:cNvSpPr txBox="1"/>
          <p:nvPr/>
        </p:nvSpPr>
        <p:spPr>
          <a:xfrm>
            <a:off x="10707686" y="3547865"/>
            <a:ext cx="780357" cy="6220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41"/>
              <a:t>New model registered, trigger release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F73FCA51-0079-4CD7-BDD4-975EA918D66D}"/>
              </a:ext>
            </a:extLst>
          </p:cNvPr>
          <p:cNvSpPr txBox="1"/>
          <p:nvPr/>
        </p:nvSpPr>
        <p:spPr>
          <a:xfrm>
            <a:off x="7442004" y="2033323"/>
            <a:ext cx="1628204" cy="45437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65"/>
              <a:t>ML Pipeline handles </a:t>
            </a:r>
            <a:r>
              <a:rPr lang="en-US" sz="765" err="1"/>
              <a:t>dataPrep</a:t>
            </a:r>
            <a:r>
              <a:rPr lang="en-US" sz="765"/>
              <a:t>, training, evaluation – certifies the model is of high quality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5952A108-FD3F-43AB-A498-C2BE0137CFA0}"/>
              </a:ext>
            </a:extLst>
          </p:cNvPr>
          <p:cNvSpPr txBox="1"/>
          <p:nvPr/>
        </p:nvSpPr>
        <p:spPr>
          <a:xfrm>
            <a:off x="5875494" y="1976257"/>
            <a:ext cx="1291607" cy="45437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65"/>
              <a:t>New training job is started whenever source code is pushed.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F5C4FDE-CBD7-4EEF-B582-2C6CB1D3C484}"/>
              </a:ext>
            </a:extLst>
          </p:cNvPr>
          <p:cNvSpPr txBox="1"/>
          <p:nvPr/>
        </p:nvSpPr>
        <p:spPr>
          <a:xfrm>
            <a:off x="6359375" y="4023033"/>
            <a:ext cx="2391677" cy="346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4" i="1"/>
              <a:t>Inference code has changed, trigger release pipeline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90F5BC9C-71BA-4044-92FA-904D98A2A131}"/>
              </a:ext>
            </a:extLst>
          </p:cNvPr>
          <p:cNvSpPr txBox="1"/>
          <p:nvPr/>
        </p:nvSpPr>
        <p:spPr>
          <a:xfrm>
            <a:off x="7066862" y="1336752"/>
            <a:ext cx="2459366" cy="31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7"/>
              <a:t>TRAIN MODEL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8660FE5-A4E1-4F74-A98A-6F8B3EF5EF17}"/>
              </a:ext>
            </a:extLst>
          </p:cNvPr>
          <p:cNvSpPr txBox="1"/>
          <p:nvPr/>
        </p:nvSpPr>
        <p:spPr>
          <a:xfrm>
            <a:off x="5643392" y="5046708"/>
            <a:ext cx="2459366" cy="31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7"/>
              <a:t>DEPLOY MODEL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AB4AED87-E5A7-4D96-968A-AFC541039984}"/>
              </a:ext>
            </a:extLst>
          </p:cNvPr>
          <p:cNvSpPr/>
          <p:nvPr/>
        </p:nvSpPr>
        <p:spPr>
          <a:xfrm>
            <a:off x="5421877" y="2505410"/>
            <a:ext cx="632888" cy="550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18"/>
              <a:t>Unit Test Code</a:t>
            </a:r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4C7B7BDB-766A-41E3-98C1-4A6D13D72F4E}"/>
              </a:ext>
            </a:extLst>
          </p:cNvPr>
          <p:cNvCxnSpPr>
            <a:cxnSpLocks/>
            <a:stCxn id="165" idx="3"/>
            <a:endCxn id="56" idx="1"/>
          </p:cNvCxnSpPr>
          <p:nvPr/>
        </p:nvCxnSpPr>
        <p:spPr>
          <a:xfrm flipV="1">
            <a:off x="6054764" y="2779186"/>
            <a:ext cx="283820" cy="1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Rectangle 176">
            <a:extLst>
              <a:ext uri="{FF2B5EF4-FFF2-40B4-BE49-F238E27FC236}">
                <a16:creationId xmlns:a16="http://schemas.microsoft.com/office/drawing/2014/main" id="{F9E7D21A-410F-486F-AB47-095656E8FB42}"/>
              </a:ext>
            </a:extLst>
          </p:cNvPr>
          <p:cNvSpPr/>
          <p:nvPr/>
        </p:nvSpPr>
        <p:spPr>
          <a:xfrm>
            <a:off x="6327086" y="3165346"/>
            <a:ext cx="3658980" cy="829037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28"/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54B6B105-8720-4D2D-8D1C-0381F04EFA4C}"/>
              </a:ext>
            </a:extLst>
          </p:cNvPr>
          <p:cNvCxnSpPr>
            <a:cxnSpLocks/>
            <a:stCxn id="39" idx="2"/>
            <a:endCxn id="165" idx="0"/>
          </p:cNvCxnSpPr>
          <p:nvPr/>
        </p:nvCxnSpPr>
        <p:spPr>
          <a:xfrm rot="5400000">
            <a:off x="5555703" y="2009620"/>
            <a:ext cx="678408" cy="313172"/>
          </a:xfrm>
          <a:prstGeom prst="bentConnector3">
            <a:avLst>
              <a:gd name="adj1" fmla="val 1446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270329E-DB41-4091-8091-2F761B0B7AF3}"/>
              </a:ext>
            </a:extLst>
          </p:cNvPr>
          <p:cNvSpPr txBox="1"/>
          <p:nvPr/>
        </p:nvSpPr>
        <p:spPr>
          <a:xfrm>
            <a:off x="3899851" y="1130893"/>
            <a:ext cx="793185" cy="3277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765" i="1"/>
              <a:t>Code change, trigger CI</a:t>
            </a:r>
          </a:p>
        </p:txBody>
      </p:sp>
      <p:sp>
        <p:nvSpPr>
          <p:cNvPr id="67" name="Cylinder 66">
            <a:extLst>
              <a:ext uri="{FF2B5EF4-FFF2-40B4-BE49-F238E27FC236}">
                <a16:creationId xmlns:a16="http://schemas.microsoft.com/office/drawing/2014/main" id="{13B654F1-CCAA-4D5E-A323-5C0573099D77}"/>
              </a:ext>
            </a:extLst>
          </p:cNvPr>
          <p:cNvSpPr/>
          <p:nvPr/>
        </p:nvSpPr>
        <p:spPr>
          <a:xfrm>
            <a:off x="3899006" y="6065007"/>
            <a:ext cx="1437652" cy="76377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77"/>
              <a:t>Inference Data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CD987675-BF3B-43D7-962D-27702C40822F}"/>
              </a:ext>
            </a:extLst>
          </p:cNvPr>
          <p:cNvCxnSpPr>
            <a:cxnSpLocks/>
            <a:stCxn id="159" idx="1"/>
            <a:endCxn id="67" idx="1"/>
          </p:cNvCxnSpPr>
          <p:nvPr/>
        </p:nvCxnSpPr>
        <p:spPr>
          <a:xfrm rot="10800000" flipV="1">
            <a:off x="4617834" y="5760472"/>
            <a:ext cx="1071326" cy="3045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0C9A00DF-8C81-4869-888F-94E6701CAE78}"/>
              </a:ext>
            </a:extLst>
          </p:cNvPr>
          <p:cNvSpPr/>
          <p:nvPr/>
        </p:nvSpPr>
        <p:spPr>
          <a:xfrm>
            <a:off x="1134788" y="3663713"/>
            <a:ext cx="1474193" cy="63315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4" b="1"/>
              <a:t>Data Preparation Services </a:t>
            </a:r>
            <a:r>
              <a:rPr lang="en-US" sz="804"/>
              <a:t>(Labeling, Feedback, Drift)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F94D4FA7-F935-4269-8B99-7EC27712504C}"/>
              </a:ext>
            </a:extLst>
          </p:cNvPr>
          <p:cNvCxnSpPr>
            <a:cxnSpLocks/>
            <a:stCxn id="67" idx="2"/>
            <a:endCxn id="70" idx="2"/>
          </p:cNvCxnSpPr>
          <p:nvPr/>
        </p:nvCxnSpPr>
        <p:spPr>
          <a:xfrm rot="10800000">
            <a:off x="1871884" y="4296869"/>
            <a:ext cx="2027121" cy="21500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ylinder 73">
            <a:extLst>
              <a:ext uri="{FF2B5EF4-FFF2-40B4-BE49-F238E27FC236}">
                <a16:creationId xmlns:a16="http://schemas.microsoft.com/office/drawing/2014/main" id="{6ED620AF-F3FC-44BF-B129-41C16E5E6D3F}"/>
              </a:ext>
            </a:extLst>
          </p:cNvPr>
          <p:cNvSpPr/>
          <p:nvPr/>
        </p:nvSpPr>
        <p:spPr>
          <a:xfrm>
            <a:off x="1332346" y="2370190"/>
            <a:ext cx="1437652" cy="763770"/>
          </a:xfrm>
          <a:prstGeom prst="can">
            <a:avLst/>
          </a:prstGeom>
          <a:solidFill>
            <a:srgbClr val="00B0F0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77">
                <a:solidFill>
                  <a:schemeClr val="tx1"/>
                </a:solidFill>
              </a:rPr>
              <a:t>Data Lake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8777FB85-6240-474D-A784-E010307541B3}"/>
              </a:ext>
            </a:extLst>
          </p:cNvPr>
          <p:cNvCxnSpPr>
            <a:cxnSpLocks/>
            <a:stCxn id="70" idx="0"/>
            <a:endCxn id="74" idx="3"/>
          </p:cNvCxnSpPr>
          <p:nvPr/>
        </p:nvCxnSpPr>
        <p:spPr>
          <a:xfrm rot="5400000" flipH="1" flipV="1">
            <a:off x="1696653" y="3309193"/>
            <a:ext cx="529753" cy="1792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B7518F1E-5603-4767-9AA8-85AD27E35E2C}"/>
              </a:ext>
            </a:extLst>
          </p:cNvPr>
          <p:cNvCxnSpPr>
            <a:stCxn id="74" idx="4"/>
            <a:endCxn id="39" idx="1"/>
          </p:cNvCxnSpPr>
          <p:nvPr/>
        </p:nvCxnSpPr>
        <p:spPr>
          <a:xfrm flipV="1">
            <a:off x="2769997" y="1574861"/>
            <a:ext cx="2321528" cy="11772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FDBAC08B-64A0-4AA2-AA12-52DBFF3421AA}"/>
              </a:ext>
            </a:extLst>
          </p:cNvPr>
          <p:cNvSpPr txBox="1"/>
          <p:nvPr/>
        </p:nvSpPr>
        <p:spPr>
          <a:xfrm>
            <a:off x="3017894" y="2796663"/>
            <a:ext cx="994183" cy="3343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765" i="1"/>
              <a:t>New data, trigger CI</a:t>
            </a:r>
          </a:p>
        </p:txBody>
      </p:sp>
      <p:sp>
        <p:nvSpPr>
          <p:cNvPr id="89" name="Flowchart: Direct Access Storage 88">
            <a:extLst>
              <a:ext uri="{FF2B5EF4-FFF2-40B4-BE49-F238E27FC236}">
                <a16:creationId xmlns:a16="http://schemas.microsoft.com/office/drawing/2014/main" id="{C088EF78-7BA9-41AB-B00D-E06F90803155}"/>
              </a:ext>
            </a:extLst>
          </p:cNvPr>
          <p:cNvSpPr/>
          <p:nvPr/>
        </p:nvSpPr>
        <p:spPr>
          <a:xfrm>
            <a:off x="336688" y="1450283"/>
            <a:ext cx="1250757" cy="504282"/>
          </a:xfrm>
          <a:prstGeom prst="flowChartMagneticDrum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4">
                <a:solidFill>
                  <a:schemeClr val="tx1"/>
                </a:solidFill>
              </a:rPr>
              <a:t>Data Cooking Pipeline</a:t>
            </a:r>
          </a:p>
        </p:txBody>
      </p: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762A6D67-C23C-4124-822A-21EB13DD3EB3}"/>
              </a:ext>
            </a:extLst>
          </p:cNvPr>
          <p:cNvCxnSpPr>
            <a:stCxn id="89" idx="2"/>
            <a:endCxn id="74" idx="2"/>
          </p:cNvCxnSpPr>
          <p:nvPr/>
        </p:nvCxnSpPr>
        <p:spPr>
          <a:xfrm rot="16200000" flipH="1">
            <a:off x="748450" y="2168181"/>
            <a:ext cx="797510" cy="3702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F1F16E67-3BFD-467E-B1C5-83B09087B69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700497" y="-524900"/>
            <a:ext cx="3958933" cy="7536958"/>
          </a:xfrm>
          <a:prstGeom prst="bentConnector4">
            <a:avLst>
              <a:gd name="adj1" fmla="val -5889"/>
              <a:gd name="adj2" fmla="val 1167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901822BB-0D99-4EA3-A323-4415F48D03FE}"/>
              </a:ext>
            </a:extLst>
          </p:cNvPr>
          <p:cNvSpPr txBox="1"/>
          <p:nvPr/>
        </p:nvSpPr>
        <p:spPr>
          <a:xfrm>
            <a:off x="10748772" y="1142431"/>
            <a:ext cx="865108" cy="480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41"/>
              <a:t>New inference code, trigger release</a:t>
            </a:r>
          </a:p>
        </p:txBody>
      </p:sp>
      <p:sp>
        <p:nvSpPr>
          <p:cNvPr id="101" name="Cylinder 100">
            <a:extLst>
              <a:ext uri="{FF2B5EF4-FFF2-40B4-BE49-F238E27FC236}">
                <a16:creationId xmlns:a16="http://schemas.microsoft.com/office/drawing/2014/main" id="{053DC52A-21D0-4255-9BCF-D5F828E4749E}"/>
              </a:ext>
            </a:extLst>
          </p:cNvPr>
          <p:cNvSpPr/>
          <p:nvPr/>
        </p:nvSpPr>
        <p:spPr>
          <a:xfrm>
            <a:off x="243240" y="304627"/>
            <a:ext cx="1437652" cy="763770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9945" tIns="34973" rIns="69945" bIns="3497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77">
                <a:solidFill>
                  <a:schemeClr val="tx1"/>
                </a:solidFill>
              </a:rPr>
              <a:t>Data Warehouse</a:t>
            </a:r>
          </a:p>
        </p:txBody>
      </p: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957B84C1-A478-4159-AE39-2E4D2A6A971D}"/>
              </a:ext>
            </a:extLst>
          </p:cNvPr>
          <p:cNvCxnSpPr>
            <a:stCxn id="101" idx="3"/>
            <a:endCxn id="89" idx="0"/>
          </p:cNvCxnSpPr>
          <p:nvPr/>
        </p:nvCxnSpPr>
        <p:spPr>
          <a:xfrm rot="16200000" flipH="1">
            <a:off x="771124" y="1259339"/>
            <a:ext cx="381885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398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03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6" name="Google Shape;756;p103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Use Azure Pipelines with YAML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57" name="Google Shape;757;p103" descr="Pipelines YAML intro image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717" y="1728140"/>
            <a:ext cx="11620936" cy="2182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10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02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44" name="Google Shape;744;p102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Azure Pipelines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5" name="Google Shape;745;p102"/>
          <p:cNvSpPr txBox="1"/>
          <p:nvPr/>
        </p:nvSpPr>
        <p:spPr>
          <a:xfrm>
            <a:off x="575427" y="1276220"/>
            <a:ext cx="11217180" cy="24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21208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 cloud service that you can use to automatically build and test your code project and make it available to other users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21208" marR="0" lvl="0" indent="-31496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1208" marR="0" lvl="0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Combines CI/CD to constantly and consistently test, and build your code in order to ship it to any target</a:t>
            </a: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6" name="Google Shape;746;p10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04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8" name="Google Shape;768;p104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Terminology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104"/>
          <p:cNvSpPr txBox="1"/>
          <p:nvPr/>
        </p:nvSpPr>
        <p:spPr>
          <a:xfrm>
            <a:off x="575427" y="1276220"/>
            <a:ext cx="11818854" cy="55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4008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Build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87578" marR="0" lvl="1" indent="-45719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Arial"/>
              <a:buChar char="•"/>
            </a:pPr>
            <a:r>
              <a:rPr lang="en-US" sz="22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 build represents one execution of a pipeline. It collects the logs associated with running the steps and the results of running tests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Build vs Release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87578" marR="0" lvl="1" indent="-45719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Arial"/>
              <a:buChar char="•"/>
            </a:pPr>
            <a:r>
              <a:rPr lang="en-US" sz="22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 “build” is given by dev team to the test team. A “release” is formal release of the product to its customers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21208" marR="0" lvl="0" indent="-34544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Arial"/>
              <a:buNone/>
            </a:pPr>
            <a:endParaRPr sz="22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Trigger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87578" marR="0" lvl="1" indent="-45719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Arial"/>
              <a:buChar char="•"/>
            </a:pPr>
            <a:r>
              <a:rPr lang="en-US" sz="22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 trigger is something that's set up to tell the pipeline when to run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30379" marR="0" lvl="1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Library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87578" marR="0" lvl="1" indent="-45719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Arial"/>
              <a:buChar char="•"/>
            </a:pPr>
            <a:r>
              <a:rPr lang="en-US" sz="22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 collection of shared build and release assets for a project. Assets defined in a library can be used in multiple build and release pipelines of the project</a:t>
            </a:r>
            <a:endParaRPr sz="22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0" name="Google Shape;770;p10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958" y="16876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79"/>
          <p:cNvSpPr txBox="1"/>
          <p:nvPr/>
        </p:nvSpPr>
        <p:spPr>
          <a:xfrm>
            <a:off x="520759" y="358645"/>
            <a:ext cx="11889600" cy="9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6" name="Google Shape;316;p79"/>
          <p:cNvSpPr txBox="1"/>
          <p:nvPr/>
        </p:nvSpPr>
        <p:spPr>
          <a:xfrm>
            <a:off x="504717" y="246351"/>
            <a:ext cx="11889600" cy="10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DevOps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7" name="Google Shape;317;p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79"/>
          <p:cNvSpPr txBox="1"/>
          <p:nvPr/>
        </p:nvSpPr>
        <p:spPr>
          <a:xfrm>
            <a:off x="457202" y="1349695"/>
            <a:ext cx="11818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4008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DevOps brings together people, processes, and technology automating software delivery to provide continuous value to users.</a:t>
            </a:r>
            <a:endParaRPr sz="30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79"/>
          <p:cNvSpPr txBox="1"/>
          <p:nvPr/>
        </p:nvSpPr>
        <p:spPr>
          <a:xfrm>
            <a:off x="427230" y="3581856"/>
            <a:ext cx="3630000" cy="26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8D7"/>
              </a:buClr>
              <a:buSzPts val="1440"/>
              <a:buFont typeface="Noto Sans Symbols"/>
              <a:buNone/>
            </a:pPr>
            <a:r>
              <a:rPr lang="en-US" sz="1600" b="1" i="0" u="none" strike="noStrike" cap="none">
                <a:solidFill>
                  <a:srgbClr val="0078D7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Continuous Integration (CI)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44546A"/>
              </a:buClr>
              <a:buSzPts val="1411"/>
              <a:buFont typeface="Noto Sans Symbols"/>
              <a:buNone/>
            </a:pPr>
            <a:endParaRPr sz="1568" b="1" i="0" u="none" strike="noStrike" cap="none">
              <a:solidFill>
                <a:srgbClr val="0078D7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280066" marR="0" lvl="0" indent="-280066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13"/>
              <a:buFont typeface="Arial"/>
              <a:buChar char="•"/>
            </a:pPr>
            <a:r>
              <a:rPr lang="en-US" sz="157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Focuses on blending the work of individual developers together into a repository.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0066" marR="0" lvl="0" indent="-280066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13"/>
              <a:buFont typeface="Arial"/>
              <a:buChar char="•"/>
            </a:pPr>
            <a:r>
              <a:rPr lang="en-US" sz="157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Each time you commit code, it’s automatically built and tested, and bugs are detected faster.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79"/>
          <p:cNvSpPr txBox="1"/>
          <p:nvPr/>
        </p:nvSpPr>
        <p:spPr>
          <a:xfrm>
            <a:off x="4281618" y="3581856"/>
            <a:ext cx="3622500" cy="26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8D7"/>
              </a:buClr>
              <a:buSzPts val="1440"/>
              <a:buFont typeface="Noto Sans Symbols"/>
              <a:buNone/>
            </a:pPr>
            <a:r>
              <a:rPr lang="en-US" sz="1600" b="0" i="0" u="none" strike="noStrike" cap="none">
                <a:solidFill>
                  <a:srgbClr val="0078D7"/>
                </a:solidFill>
                <a:latin typeface="Calibri"/>
                <a:ea typeface="Calibri"/>
                <a:cs typeface="Calibri"/>
                <a:sym typeface="Calibri"/>
              </a:rPr>
              <a:t>Continuous Deployment (CD)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44546A"/>
              </a:buClr>
              <a:buSzPts val="1234"/>
              <a:buFont typeface="Noto Sans Symbols"/>
              <a:buNone/>
            </a:pPr>
            <a:endParaRPr sz="1371" b="1" i="0" u="none" strike="noStrike" cap="none">
              <a:solidFill>
                <a:srgbClr val="0078D7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280066" marR="0" lvl="0" indent="-280066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11"/>
              <a:buFont typeface="Arial"/>
              <a:buChar char="•"/>
            </a:pPr>
            <a:r>
              <a:rPr lang="en-US" sz="1568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Automate the entire process from code commit to production if your CI/CD tests are successful.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0066" marR="0" lvl="0" indent="-190455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44546A"/>
              </a:buClr>
              <a:buSzPts val="1411"/>
              <a:buFont typeface="Arial"/>
              <a:buNone/>
            </a:pPr>
            <a:endParaRPr sz="1568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79"/>
          <p:cNvSpPr txBox="1"/>
          <p:nvPr/>
        </p:nvSpPr>
        <p:spPr>
          <a:xfrm>
            <a:off x="8124465" y="3581856"/>
            <a:ext cx="3630000" cy="13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8D7"/>
              </a:buClr>
              <a:buSzPts val="1440"/>
              <a:buFont typeface="Noto Sans Symbols"/>
              <a:buNone/>
            </a:pPr>
            <a:r>
              <a:rPr lang="en-US" sz="1600" b="0" i="0" u="none" strike="noStrike" cap="none">
                <a:solidFill>
                  <a:srgbClr val="0078D7"/>
                </a:solidFill>
                <a:latin typeface="Calibri"/>
                <a:ea typeface="Calibri"/>
                <a:cs typeface="Calibri"/>
                <a:sym typeface="Calibri"/>
              </a:rPr>
              <a:t>Continuous Learning &amp; Monitoring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44546A"/>
              </a:buClr>
              <a:buSzPts val="1234"/>
              <a:buFont typeface="Noto Sans Symbols"/>
              <a:buNone/>
            </a:pPr>
            <a:endParaRPr sz="1371" b="1" i="0" u="none" strike="noStrike" cap="none">
              <a:solidFill>
                <a:srgbClr val="0078D7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280066" marR="0" lvl="0" indent="-280066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11"/>
              <a:buFont typeface="Arial"/>
              <a:buChar char="•"/>
            </a:pPr>
            <a:r>
              <a:rPr lang="en-US" sz="1568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CI/CD practices, paired with monitoring tools, safely deliver features to your customers as soon as they’re ready.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2" name="Google Shape;322;p79"/>
          <p:cNvGrpSpPr/>
          <p:nvPr/>
        </p:nvGrpSpPr>
        <p:grpSpPr>
          <a:xfrm>
            <a:off x="1869502" y="2829142"/>
            <a:ext cx="745598" cy="606125"/>
            <a:chOff x="1228673" y="2642918"/>
            <a:chExt cx="985197" cy="800905"/>
          </a:xfrm>
        </p:grpSpPr>
        <p:sp>
          <p:nvSpPr>
            <p:cNvPr id="323" name="Google Shape;323;p79"/>
            <p:cNvSpPr/>
            <p:nvPr/>
          </p:nvSpPr>
          <p:spPr>
            <a:xfrm>
              <a:off x="1228673" y="2642918"/>
              <a:ext cx="770794" cy="733164"/>
            </a:xfrm>
            <a:custGeom>
              <a:avLst/>
              <a:gdLst/>
              <a:ahLst/>
              <a:cxnLst/>
              <a:rect l="l" t="t" r="r" b="b"/>
              <a:pathLst>
                <a:path w="335" h="318" extrusionOk="0">
                  <a:moveTo>
                    <a:pt x="130" y="33"/>
                  </a:moveTo>
                  <a:cubicBezTo>
                    <a:pt x="335" y="33"/>
                    <a:pt x="335" y="33"/>
                    <a:pt x="335" y="33"/>
                  </a:cubicBezTo>
                  <a:cubicBezTo>
                    <a:pt x="335" y="318"/>
                    <a:pt x="335" y="318"/>
                    <a:pt x="335" y="318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71" y="33"/>
                    <a:pt x="71" y="33"/>
                    <a:pt x="71" y="33"/>
                  </a:cubicBezTo>
                  <a:moveTo>
                    <a:pt x="130" y="97"/>
                  </a:moveTo>
                  <a:cubicBezTo>
                    <a:pt x="335" y="97"/>
                    <a:pt x="335" y="97"/>
                    <a:pt x="335" y="97"/>
                  </a:cubicBezTo>
                  <a:moveTo>
                    <a:pt x="0" y="97"/>
                  </a:moveTo>
                  <a:cubicBezTo>
                    <a:pt x="67" y="97"/>
                    <a:pt x="67" y="97"/>
                    <a:pt x="67" y="97"/>
                  </a:cubicBezTo>
                  <a:moveTo>
                    <a:pt x="293" y="69"/>
                  </a:moveTo>
                  <a:cubicBezTo>
                    <a:pt x="296" y="69"/>
                    <a:pt x="298" y="67"/>
                    <a:pt x="298" y="64"/>
                  </a:cubicBezTo>
                  <a:cubicBezTo>
                    <a:pt x="298" y="62"/>
                    <a:pt x="296" y="60"/>
                    <a:pt x="293" y="60"/>
                  </a:cubicBezTo>
                  <a:cubicBezTo>
                    <a:pt x="291" y="60"/>
                    <a:pt x="289" y="62"/>
                    <a:pt x="289" y="64"/>
                  </a:cubicBezTo>
                  <a:cubicBezTo>
                    <a:pt x="289" y="67"/>
                    <a:pt x="291" y="69"/>
                    <a:pt x="293" y="69"/>
                  </a:cubicBezTo>
                  <a:close/>
                  <a:moveTo>
                    <a:pt x="240" y="69"/>
                  </a:moveTo>
                  <a:cubicBezTo>
                    <a:pt x="243" y="69"/>
                    <a:pt x="245" y="67"/>
                    <a:pt x="245" y="64"/>
                  </a:cubicBezTo>
                  <a:cubicBezTo>
                    <a:pt x="245" y="62"/>
                    <a:pt x="243" y="60"/>
                    <a:pt x="240" y="60"/>
                  </a:cubicBezTo>
                  <a:cubicBezTo>
                    <a:pt x="238" y="60"/>
                    <a:pt x="235" y="62"/>
                    <a:pt x="235" y="64"/>
                  </a:cubicBezTo>
                  <a:cubicBezTo>
                    <a:pt x="235" y="67"/>
                    <a:pt x="238" y="69"/>
                    <a:pt x="240" y="69"/>
                  </a:cubicBezTo>
                  <a:close/>
                  <a:moveTo>
                    <a:pt x="187" y="69"/>
                  </a:moveTo>
                  <a:cubicBezTo>
                    <a:pt x="189" y="69"/>
                    <a:pt x="192" y="67"/>
                    <a:pt x="192" y="64"/>
                  </a:cubicBezTo>
                  <a:cubicBezTo>
                    <a:pt x="192" y="62"/>
                    <a:pt x="189" y="60"/>
                    <a:pt x="187" y="60"/>
                  </a:cubicBezTo>
                  <a:cubicBezTo>
                    <a:pt x="184" y="60"/>
                    <a:pt x="182" y="62"/>
                    <a:pt x="182" y="64"/>
                  </a:cubicBezTo>
                  <a:cubicBezTo>
                    <a:pt x="182" y="67"/>
                    <a:pt x="184" y="69"/>
                    <a:pt x="187" y="69"/>
                  </a:cubicBezTo>
                  <a:close/>
                  <a:moveTo>
                    <a:pt x="49" y="190"/>
                  </a:moveTo>
                  <a:cubicBezTo>
                    <a:pt x="100" y="240"/>
                    <a:pt x="100" y="240"/>
                    <a:pt x="100" y="240"/>
                  </a:cubicBezTo>
                  <a:cubicBezTo>
                    <a:pt x="151" y="190"/>
                    <a:pt x="151" y="190"/>
                    <a:pt x="151" y="190"/>
                  </a:cubicBezTo>
                  <a:moveTo>
                    <a:pt x="100" y="0"/>
                  </a:moveTo>
                  <a:cubicBezTo>
                    <a:pt x="100" y="240"/>
                    <a:pt x="100" y="240"/>
                    <a:pt x="100" y="240"/>
                  </a:cubicBezTo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89625" tIns="44800" rIns="89625" bIns="44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82"/>
                <a:buFont typeface="Arial"/>
                <a:buNone/>
              </a:pPr>
              <a:endParaRPr sz="882" b="0" i="0" u="none" strike="noStrike" cap="none">
                <a:solidFill>
                  <a:srgbClr val="5050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" name="Google Shape;324;p79"/>
            <p:cNvSpPr/>
            <p:nvPr/>
          </p:nvSpPr>
          <p:spPr>
            <a:xfrm>
              <a:off x="1820682" y="3050532"/>
              <a:ext cx="393188" cy="393291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00" y="2750"/>
                  </a:moveTo>
                  <a:cubicBezTo>
                    <a:pt x="1750" y="2000"/>
                    <a:pt x="1750" y="2000"/>
                    <a:pt x="1750" y="2000"/>
                  </a:cubicBezTo>
                  <a:cubicBezTo>
                    <a:pt x="1750" y="875"/>
                    <a:pt x="1750" y="875"/>
                    <a:pt x="1750" y="875"/>
                  </a:cubicBezTo>
                  <a:moveTo>
                    <a:pt x="0" y="375"/>
                  </a:moveTo>
                  <a:cubicBezTo>
                    <a:pt x="0" y="1250"/>
                    <a:pt x="0" y="1250"/>
                    <a:pt x="0" y="1250"/>
                  </a:cubicBezTo>
                  <a:cubicBezTo>
                    <a:pt x="875" y="1250"/>
                    <a:pt x="875" y="1250"/>
                    <a:pt x="875" y="1250"/>
                  </a:cubicBezTo>
                  <a:moveTo>
                    <a:pt x="69" y="2375"/>
                  </a:moveTo>
                  <a:cubicBezTo>
                    <a:pt x="289" y="3167"/>
                    <a:pt x="1013" y="3750"/>
                    <a:pt x="1875" y="3750"/>
                  </a:cubicBezTo>
                  <a:cubicBezTo>
                    <a:pt x="2911" y="3750"/>
                    <a:pt x="3750" y="2911"/>
                    <a:pt x="3750" y="1875"/>
                  </a:cubicBezTo>
                  <a:cubicBezTo>
                    <a:pt x="3750" y="839"/>
                    <a:pt x="2911" y="0"/>
                    <a:pt x="1875" y="0"/>
                  </a:cubicBezTo>
                  <a:cubicBezTo>
                    <a:pt x="1059" y="0"/>
                    <a:pt x="367" y="522"/>
                    <a:pt x="109" y="1250"/>
                  </a:cubicBezTo>
                </a:path>
              </a:pathLst>
            </a:custGeom>
            <a:solidFill>
              <a:srgbClr val="FFFFFF"/>
            </a:solidFill>
            <a:ln w="19050" cap="sq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89625" tIns="44800" rIns="89625" bIns="44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82"/>
                <a:buFont typeface="Arial"/>
                <a:buNone/>
              </a:pPr>
              <a:endParaRPr sz="882" b="0" i="0" u="none" strike="noStrike" cap="none">
                <a:solidFill>
                  <a:srgbClr val="5050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25" name="Google Shape;325;p79"/>
          <p:cNvSpPr/>
          <p:nvPr/>
        </p:nvSpPr>
        <p:spPr>
          <a:xfrm>
            <a:off x="5820710" y="2850830"/>
            <a:ext cx="600476" cy="518510"/>
          </a:xfrm>
          <a:custGeom>
            <a:avLst/>
            <a:gdLst/>
            <a:ahLst/>
            <a:cxnLst/>
            <a:rect l="l" t="t" r="r" b="b"/>
            <a:pathLst>
              <a:path w="245" h="212" extrusionOk="0">
                <a:moveTo>
                  <a:pt x="0" y="0"/>
                </a:moveTo>
                <a:cubicBezTo>
                  <a:pt x="0" y="48"/>
                  <a:pt x="0" y="48"/>
                  <a:pt x="0" y="48"/>
                </a:cubicBezTo>
                <a:moveTo>
                  <a:pt x="92" y="0"/>
                </a:moveTo>
                <a:cubicBezTo>
                  <a:pt x="92" y="48"/>
                  <a:pt x="92" y="48"/>
                  <a:pt x="92" y="48"/>
                </a:cubicBezTo>
                <a:moveTo>
                  <a:pt x="183" y="0"/>
                </a:moveTo>
                <a:cubicBezTo>
                  <a:pt x="183" y="48"/>
                  <a:pt x="183" y="48"/>
                  <a:pt x="183" y="48"/>
                </a:cubicBezTo>
                <a:moveTo>
                  <a:pt x="62" y="33"/>
                </a:moveTo>
                <a:cubicBezTo>
                  <a:pt x="62" y="15"/>
                  <a:pt x="62" y="15"/>
                  <a:pt x="62" y="15"/>
                </a:cubicBezTo>
                <a:cubicBezTo>
                  <a:pt x="62" y="7"/>
                  <a:pt x="55" y="0"/>
                  <a:pt x="46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37" y="0"/>
                  <a:pt x="30" y="7"/>
                  <a:pt x="30" y="15"/>
                </a:cubicBezTo>
                <a:cubicBezTo>
                  <a:pt x="30" y="33"/>
                  <a:pt x="30" y="33"/>
                  <a:pt x="30" y="33"/>
                </a:cubicBezTo>
                <a:cubicBezTo>
                  <a:pt x="30" y="41"/>
                  <a:pt x="37" y="49"/>
                  <a:pt x="46" y="49"/>
                </a:cubicBezTo>
                <a:cubicBezTo>
                  <a:pt x="46" y="49"/>
                  <a:pt x="46" y="49"/>
                  <a:pt x="46" y="49"/>
                </a:cubicBezTo>
                <a:cubicBezTo>
                  <a:pt x="55" y="49"/>
                  <a:pt x="62" y="41"/>
                  <a:pt x="62" y="33"/>
                </a:cubicBezTo>
                <a:close/>
                <a:moveTo>
                  <a:pt x="153" y="33"/>
                </a:moveTo>
                <a:cubicBezTo>
                  <a:pt x="153" y="15"/>
                  <a:pt x="153" y="15"/>
                  <a:pt x="153" y="15"/>
                </a:cubicBezTo>
                <a:cubicBezTo>
                  <a:pt x="153" y="7"/>
                  <a:pt x="146" y="0"/>
                  <a:pt x="137" y="0"/>
                </a:cubicBezTo>
                <a:cubicBezTo>
                  <a:pt x="137" y="0"/>
                  <a:pt x="137" y="0"/>
                  <a:pt x="137" y="0"/>
                </a:cubicBezTo>
                <a:cubicBezTo>
                  <a:pt x="129" y="0"/>
                  <a:pt x="122" y="7"/>
                  <a:pt x="122" y="15"/>
                </a:cubicBezTo>
                <a:cubicBezTo>
                  <a:pt x="122" y="33"/>
                  <a:pt x="122" y="33"/>
                  <a:pt x="122" y="33"/>
                </a:cubicBezTo>
                <a:cubicBezTo>
                  <a:pt x="122" y="41"/>
                  <a:pt x="129" y="49"/>
                  <a:pt x="137" y="49"/>
                </a:cubicBezTo>
                <a:cubicBezTo>
                  <a:pt x="137" y="49"/>
                  <a:pt x="137" y="49"/>
                  <a:pt x="137" y="49"/>
                </a:cubicBezTo>
                <a:cubicBezTo>
                  <a:pt x="146" y="49"/>
                  <a:pt x="153" y="41"/>
                  <a:pt x="153" y="33"/>
                </a:cubicBezTo>
                <a:close/>
                <a:moveTo>
                  <a:pt x="245" y="33"/>
                </a:moveTo>
                <a:cubicBezTo>
                  <a:pt x="245" y="15"/>
                  <a:pt x="245" y="15"/>
                  <a:pt x="245" y="15"/>
                </a:cubicBezTo>
                <a:cubicBezTo>
                  <a:pt x="245" y="7"/>
                  <a:pt x="237" y="0"/>
                  <a:pt x="229" y="0"/>
                </a:cubicBezTo>
                <a:cubicBezTo>
                  <a:pt x="229" y="0"/>
                  <a:pt x="229" y="0"/>
                  <a:pt x="229" y="0"/>
                </a:cubicBezTo>
                <a:cubicBezTo>
                  <a:pt x="220" y="0"/>
                  <a:pt x="213" y="7"/>
                  <a:pt x="213" y="15"/>
                </a:cubicBezTo>
                <a:cubicBezTo>
                  <a:pt x="213" y="33"/>
                  <a:pt x="213" y="33"/>
                  <a:pt x="213" y="33"/>
                </a:cubicBezTo>
                <a:cubicBezTo>
                  <a:pt x="213" y="41"/>
                  <a:pt x="220" y="49"/>
                  <a:pt x="229" y="49"/>
                </a:cubicBezTo>
                <a:cubicBezTo>
                  <a:pt x="229" y="49"/>
                  <a:pt x="229" y="49"/>
                  <a:pt x="229" y="49"/>
                </a:cubicBezTo>
                <a:cubicBezTo>
                  <a:pt x="237" y="49"/>
                  <a:pt x="245" y="41"/>
                  <a:pt x="245" y="33"/>
                </a:cubicBezTo>
                <a:close/>
                <a:moveTo>
                  <a:pt x="0" y="163"/>
                </a:moveTo>
                <a:cubicBezTo>
                  <a:pt x="0" y="212"/>
                  <a:pt x="0" y="212"/>
                  <a:pt x="0" y="212"/>
                </a:cubicBezTo>
                <a:moveTo>
                  <a:pt x="92" y="163"/>
                </a:moveTo>
                <a:cubicBezTo>
                  <a:pt x="92" y="212"/>
                  <a:pt x="92" y="212"/>
                  <a:pt x="92" y="212"/>
                </a:cubicBezTo>
                <a:moveTo>
                  <a:pt x="183" y="163"/>
                </a:moveTo>
                <a:cubicBezTo>
                  <a:pt x="183" y="212"/>
                  <a:pt x="183" y="212"/>
                  <a:pt x="183" y="212"/>
                </a:cubicBezTo>
                <a:moveTo>
                  <a:pt x="62" y="196"/>
                </a:moveTo>
                <a:cubicBezTo>
                  <a:pt x="62" y="179"/>
                  <a:pt x="62" y="179"/>
                  <a:pt x="62" y="179"/>
                </a:cubicBezTo>
                <a:cubicBezTo>
                  <a:pt x="62" y="170"/>
                  <a:pt x="55" y="163"/>
                  <a:pt x="46" y="163"/>
                </a:cubicBezTo>
                <a:cubicBezTo>
                  <a:pt x="46" y="163"/>
                  <a:pt x="46" y="163"/>
                  <a:pt x="46" y="163"/>
                </a:cubicBezTo>
                <a:cubicBezTo>
                  <a:pt x="37" y="163"/>
                  <a:pt x="30" y="170"/>
                  <a:pt x="30" y="179"/>
                </a:cubicBezTo>
                <a:cubicBezTo>
                  <a:pt x="30" y="196"/>
                  <a:pt x="30" y="196"/>
                  <a:pt x="30" y="196"/>
                </a:cubicBezTo>
                <a:cubicBezTo>
                  <a:pt x="30" y="205"/>
                  <a:pt x="37" y="212"/>
                  <a:pt x="46" y="212"/>
                </a:cubicBezTo>
                <a:cubicBezTo>
                  <a:pt x="46" y="212"/>
                  <a:pt x="46" y="212"/>
                  <a:pt x="46" y="212"/>
                </a:cubicBezTo>
                <a:cubicBezTo>
                  <a:pt x="55" y="212"/>
                  <a:pt x="62" y="205"/>
                  <a:pt x="62" y="196"/>
                </a:cubicBezTo>
                <a:close/>
                <a:moveTo>
                  <a:pt x="153" y="196"/>
                </a:moveTo>
                <a:cubicBezTo>
                  <a:pt x="153" y="179"/>
                  <a:pt x="153" y="179"/>
                  <a:pt x="153" y="179"/>
                </a:cubicBezTo>
                <a:cubicBezTo>
                  <a:pt x="153" y="170"/>
                  <a:pt x="146" y="163"/>
                  <a:pt x="137" y="163"/>
                </a:cubicBezTo>
                <a:cubicBezTo>
                  <a:pt x="137" y="163"/>
                  <a:pt x="137" y="163"/>
                  <a:pt x="137" y="163"/>
                </a:cubicBezTo>
                <a:cubicBezTo>
                  <a:pt x="129" y="163"/>
                  <a:pt x="122" y="170"/>
                  <a:pt x="122" y="179"/>
                </a:cubicBezTo>
                <a:cubicBezTo>
                  <a:pt x="122" y="196"/>
                  <a:pt x="122" y="196"/>
                  <a:pt x="122" y="196"/>
                </a:cubicBezTo>
                <a:cubicBezTo>
                  <a:pt x="122" y="205"/>
                  <a:pt x="129" y="212"/>
                  <a:pt x="137" y="212"/>
                </a:cubicBezTo>
                <a:cubicBezTo>
                  <a:pt x="137" y="212"/>
                  <a:pt x="137" y="212"/>
                  <a:pt x="137" y="212"/>
                </a:cubicBezTo>
                <a:cubicBezTo>
                  <a:pt x="146" y="212"/>
                  <a:pt x="153" y="205"/>
                  <a:pt x="153" y="196"/>
                </a:cubicBezTo>
                <a:close/>
                <a:moveTo>
                  <a:pt x="245" y="196"/>
                </a:moveTo>
                <a:cubicBezTo>
                  <a:pt x="245" y="179"/>
                  <a:pt x="245" y="179"/>
                  <a:pt x="245" y="179"/>
                </a:cubicBezTo>
                <a:cubicBezTo>
                  <a:pt x="245" y="170"/>
                  <a:pt x="237" y="163"/>
                  <a:pt x="229" y="163"/>
                </a:cubicBezTo>
                <a:cubicBezTo>
                  <a:pt x="229" y="163"/>
                  <a:pt x="229" y="163"/>
                  <a:pt x="229" y="163"/>
                </a:cubicBezTo>
                <a:cubicBezTo>
                  <a:pt x="220" y="163"/>
                  <a:pt x="213" y="170"/>
                  <a:pt x="213" y="179"/>
                </a:cubicBezTo>
                <a:cubicBezTo>
                  <a:pt x="213" y="196"/>
                  <a:pt x="213" y="196"/>
                  <a:pt x="213" y="196"/>
                </a:cubicBezTo>
                <a:cubicBezTo>
                  <a:pt x="213" y="205"/>
                  <a:pt x="220" y="212"/>
                  <a:pt x="229" y="212"/>
                </a:cubicBezTo>
                <a:cubicBezTo>
                  <a:pt x="229" y="212"/>
                  <a:pt x="229" y="212"/>
                  <a:pt x="229" y="212"/>
                </a:cubicBezTo>
                <a:cubicBezTo>
                  <a:pt x="237" y="212"/>
                  <a:pt x="245" y="205"/>
                  <a:pt x="245" y="196"/>
                </a:cubicBezTo>
                <a:close/>
                <a:moveTo>
                  <a:pt x="62" y="83"/>
                </a:moveTo>
                <a:cubicBezTo>
                  <a:pt x="62" y="131"/>
                  <a:pt x="62" y="131"/>
                  <a:pt x="62" y="131"/>
                </a:cubicBezTo>
                <a:moveTo>
                  <a:pt x="153" y="83"/>
                </a:moveTo>
                <a:cubicBezTo>
                  <a:pt x="153" y="131"/>
                  <a:pt x="153" y="131"/>
                  <a:pt x="153" y="131"/>
                </a:cubicBezTo>
                <a:moveTo>
                  <a:pt x="32" y="116"/>
                </a:moveTo>
                <a:cubicBezTo>
                  <a:pt x="32" y="98"/>
                  <a:pt x="32" y="98"/>
                  <a:pt x="32" y="98"/>
                </a:cubicBezTo>
                <a:cubicBezTo>
                  <a:pt x="32" y="90"/>
                  <a:pt x="25" y="83"/>
                  <a:pt x="16" y="83"/>
                </a:cubicBezTo>
                <a:cubicBezTo>
                  <a:pt x="16" y="83"/>
                  <a:pt x="16" y="83"/>
                  <a:pt x="16" y="83"/>
                </a:cubicBezTo>
                <a:cubicBezTo>
                  <a:pt x="7" y="83"/>
                  <a:pt x="0" y="90"/>
                  <a:pt x="0" y="98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4"/>
                  <a:pt x="7" y="132"/>
                  <a:pt x="16" y="132"/>
                </a:cubicBezTo>
                <a:cubicBezTo>
                  <a:pt x="16" y="132"/>
                  <a:pt x="16" y="132"/>
                  <a:pt x="16" y="132"/>
                </a:cubicBezTo>
                <a:cubicBezTo>
                  <a:pt x="25" y="132"/>
                  <a:pt x="32" y="124"/>
                  <a:pt x="32" y="116"/>
                </a:cubicBezTo>
                <a:close/>
                <a:moveTo>
                  <a:pt x="123" y="116"/>
                </a:moveTo>
                <a:cubicBezTo>
                  <a:pt x="123" y="98"/>
                  <a:pt x="123" y="98"/>
                  <a:pt x="123" y="98"/>
                </a:cubicBezTo>
                <a:cubicBezTo>
                  <a:pt x="123" y="90"/>
                  <a:pt x="116" y="83"/>
                  <a:pt x="107" y="83"/>
                </a:cubicBezTo>
                <a:cubicBezTo>
                  <a:pt x="107" y="83"/>
                  <a:pt x="107" y="83"/>
                  <a:pt x="107" y="83"/>
                </a:cubicBezTo>
                <a:cubicBezTo>
                  <a:pt x="99" y="83"/>
                  <a:pt x="92" y="90"/>
                  <a:pt x="92" y="98"/>
                </a:cubicBezTo>
                <a:cubicBezTo>
                  <a:pt x="92" y="116"/>
                  <a:pt x="92" y="116"/>
                  <a:pt x="92" y="116"/>
                </a:cubicBezTo>
                <a:cubicBezTo>
                  <a:pt x="92" y="124"/>
                  <a:pt x="99" y="132"/>
                  <a:pt x="107" y="132"/>
                </a:cubicBezTo>
                <a:cubicBezTo>
                  <a:pt x="107" y="132"/>
                  <a:pt x="107" y="132"/>
                  <a:pt x="107" y="132"/>
                </a:cubicBezTo>
                <a:cubicBezTo>
                  <a:pt x="116" y="132"/>
                  <a:pt x="123" y="124"/>
                  <a:pt x="123" y="116"/>
                </a:cubicBezTo>
                <a:close/>
                <a:moveTo>
                  <a:pt x="215" y="116"/>
                </a:moveTo>
                <a:cubicBezTo>
                  <a:pt x="215" y="98"/>
                  <a:pt x="215" y="98"/>
                  <a:pt x="215" y="98"/>
                </a:cubicBezTo>
                <a:cubicBezTo>
                  <a:pt x="215" y="90"/>
                  <a:pt x="207" y="83"/>
                  <a:pt x="199" y="83"/>
                </a:cubicBezTo>
                <a:cubicBezTo>
                  <a:pt x="199" y="83"/>
                  <a:pt x="199" y="83"/>
                  <a:pt x="199" y="83"/>
                </a:cubicBezTo>
                <a:cubicBezTo>
                  <a:pt x="190" y="83"/>
                  <a:pt x="183" y="90"/>
                  <a:pt x="183" y="98"/>
                </a:cubicBezTo>
                <a:cubicBezTo>
                  <a:pt x="183" y="116"/>
                  <a:pt x="183" y="116"/>
                  <a:pt x="183" y="116"/>
                </a:cubicBezTo>
                <a:cubicBezTo>
                  <a:pt x="183" y="124"/>
                  <a:pt x="190" y="132"/>
                  <a:pt x="199" y="132"/>
                </a:cubicBezTo>
                <a:cubicBezTo>
                  <a:pt x="199" y="132"/>
                  <a:pt x="199" y="132"/>
                  <a:pt x="199" y="132"/>
                </a:cubicBezTo>
                <a:cubicBezTo>
                  <a:pt x="207" y="132"/>
                  <a:pt x="215" y="124"/>
                  <a:pt x="215" y="116"/>
                </a:cubicBezTo>
                <a:close/>
                <a:moveTo>
                  <a:pt x="245" y="83"/>
                </a:moveTo>
                <a:cubicBezTo>
                  <a:pt x="245" y="131"/>
                  <a:pt x="245" y="131"/>
                  <a:pt x="245" y="131"/>
                </a:cubicBezTo>
              </a:path>
            </a:pathLst>
          </a:custGeom>
          <a:noFill/>
          <a:ln w="1905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89625" tIns="44800" rIns="89625" bIns="44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29"/>
              <a:buFont typeface="Arial"/>
              <a:buNone/>
            </a:pPr>
            <a:endParaRPr sz="1729" b="0" i="0" u="none" strike="noStrike" cap="none">
              <a:solidFill>
                <a:srgbClr val="35353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26" name="Google Shape;326;p79"/>
          <p:cNvGrpSpPr/>
          <p:nvPr/>
        </p:nvGrpSpPr>
        <p:grpSpPr>
          <a:xfrm>
            <a:off x="9536418" y="2871366"/>
            <a:ext cx="789539" cy="503013"/>
            <a:chOff x="7086600" y="2836618"/>
            <a:chExt cx="1066800" cy="679655"/>
          </a:xfrm>
        </p:grpSpPr>
        <p:sp>
          <p:nvSpPr>
            <p:cNvPr id="327" name="Google Shape;327;p79"/>
            <p:cNvSpPr/>
            <p:nvPr/>
          </p:nvSpPr>
          <p:spPr>
            <a:xfrm>
              <a:off x="7086600" y="2836618"/>
              <a:ext cx="1066800" cy="679655"/>
            </a:xfrm>
            <a:custGeom>
              <a:avLst/>
              <a:gdLst/>
              <a:ahLst/>
              <a:cxnLst/>
              <a:rect l="l" t="t" r="r" b="b"/>
              <a:pathLst>
                <a:path w="344" h="217" extrusionOk="0">
                  <a:moveTo>
                    <a:pt x="281" y="216"/>
                  </a:moveTo>
                  <a:cubicBezTo>
                    <a:pt x="281" y="217"/>
                    <a:pt x="281" y="217"/>
                    <a:pt x="281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8" y="217"/>
                    <a:pt x="88" y="217"/>
                    <a:pt x="88" y="217"/>
                  </a:cubicBezTo>
                  <a:cubicBezTo>
                    <a:pt x="87" y="217"/>
                    <a:pt x="87" y="217"/>
                    <a:pt x="86" y="217"/>
                  </a:cubicBezTo>
                  <a:cubicBezTo>
                    <a:pt x="39" y="217"/>
                    <a:pt x="0" y="178"/>
                    <a:pt x="0" y="130"/>
                  </a:cubicBezTo>
                  <a:cubicBezTo>
                    <a:pt x="0" y="82"/>
                    <a:pt x="39" y="44"/>
                    <a:pt x="86" y="44"/>
                  </a:cubicBezTo>
                  <a:cubicBezTo>
                    <a:pt x="92" y="44"/>
                    <a:pt x="98" y="44"/>
                    <a:pt x="104" y="45"/>
                  </a:cubicBezTo>
                  <a:cubicBezTo>
                    <a:pt x="121" y="18"/>
                    <a:pt x="150" y="0"/>
                    <a:pt x="184" y="0"/>
                  </a:cubicBezTo>
                  <a:cubicBezTo>
                    <a:pt x="233" y="0"/>
                    <a:pt x="273" y="37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315" y="85"/>
                    <a:pt x="344" y="114"/>
                    <a:pt x="344" y="151"/>
                  </a:cubicBezTo>
                  <a:cubicBezTo>
                    <a:pt x="344" y="186"/>
                    <a:pt x="316" y="215"/>
                    <a:pt x="281" y="216"/>
                  </a:cubicBezTo>
                  <a:close/>
                </a:path>
              </a:pathLst>
            </a:custGeom>
            <a:noFill/>
            <a:ln w="19050" cap="sq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89625" tIns="44800" rIns="89625" bIns="44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82"/>
                <a:buFont typeface="Arial"/>
                <a:buNone/>
              </a:pPr>
              <a:endParaRPr sz="882" b="0" i="0" u="none" strike="noStrike" cap="none">
                <a:solidFill>
                  <a:srgbClr val="5050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8" name="Google Shape;328;p79"/>
            <p:cNvSpPr/>
            <p:nvPr/>
          </p:nvSpPr>
          <p:spPr>
            <a:xfrm>
              <a:off x="7452793" y="3055842"/>
              <a:ext cx="334417" cy="334579"/>
            </a:xfrm>
            <a:custGeom>
              <a:avLst/>
              <a:gdLst/>
              <a:ahLst/>
              <a:cxnLst/>
              <a:rect l="l" t="t" r="r" b="b"/>
              <a:pathLst>
                <a:path w="3250" h="3250" extrusionOk="0">
                  <a:moveTo>
                    <a:pt x="0" y="325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250" y="0"/>
                    <a:pt x="3250" y="0"/>
                    <a:pt x="3250" y="0"/>
                  </a:cubicBezTo>
                  <a:cubicBezTo>
                    <a:pt x="3250" y="3250"/>
                    <a:pt x="3250" y="3250"/>
                    <a:pt x="3250" y="3250"/>
                  </a:cubicBezTo>
                  <a:lnTo>
                    <a:pt x="0" y="3250"/>
                  </a:lnTo>
                  <a:close/>
                  <a:moveTo>
                    <a:pt x="3250" y="2000"/>
                  </a:moveTo>
                  <a:cubicBezTo>
                    <a:pt x="2553" y="2000"/>
                    <a:pt x="2553" y="2000"/>
                    <a:pt x="2553" y="2000"/>
                  </a:cubicBezTo>
                  <a:cubicBezTo>
                    <a:pt x="2544" y="2000"/>
                    <a:pt x="2537" y="1994"/>
                    <a:pt x="2535" y="1985"/>
                  </a:cubicBezTo>
                  <a:cubicBezTo>
                    <a:pt x="2379" y="1362"/>
                    <a:pt x="2379" y="1362"/>
                    <a:pt x="2379" y="1362"/>
                  </a:cubicBezTo>
                  <a:cubicBezTo>
                    <a:pt x="2377" y="1353"/>
                    <a:pt x="2369" y="1347"/>
                    <a:pt x="2360" y="1347"/>
                  </a:cubicBezTo>
                  <a:cubicBezTo>
                    <a:pt x="1987" y="1347"/>
                    <a:pt x="1987" y="1347"/>
                    <a:pt x="1987" y="1347"/>
                  </a:cubicBezTo>
                  <a:cubicBezTo>
                    <a:pt x="1978" y="1347"/>
                    <a:pt x="1971" y="1341"/>
                    <a:pt x="1969" y="1332"/>
                  </a:cubicBezTo>
                  <a:cubicBezTo>
                    <a:pt x="1768" y="512"/>
                    <a:pt x="1768" y="512"/>
                    <a:pt x="1768" y="512"/>
                  </a:cubicBezTo>
                  <a:cubicBezTo>
                    <a:pt x="1764" y="493"/>
                    <a:pt x="1736" y="493"/>
                    <a:pt x="1731" y="512"/>
                  </a:cubicBezTo>
                  <a:cubicBezTo>
                    <a:pt x="1227" y="2467"/>
                    <a:pt x="1227" y="2467"/>
                    <a:pt x="1227" y="2467"/>
                  </a:cubicBezTo>
                  <a:cubicBezTo>
                    <a:pt x="1223" y="2482"/>
                    <a:pt x="1205" y="2487"/>
                    <a:pt x="1195" y="2476"/>
                  </a:cubicBezTo>
                  <a:cubicBezTo>
                    <a:pt x="732" y="2014"/>
                    <a:pt x="732" y="2014"/>
                    <a:pt x="732" y="2014"/>
                  </a:cubicBezTo>
                  <a:cubicBezTo>
                    <a:pt x="725" y="2006"/>
                    <a:pt x="713" y="2006"/>
                    <a:pt x="705" y="2014"/>
                  </a:cubicBezTo>
                  <a:cubicBezTo>
                    <a:pt x="474" y="2244"/>
                    <a:pt x="474" y="2244"/>
                    <a:pt x="474" y="2244"/>
                  </a:cubicBezTo>
                  <a:cubicBezTo>
                    <a:pt x="471" y="2248"/>
                    <a:pt x="466" y="2250"/>
                    <a:pt x="461" y="2250"/>
                  </a:cubicBezTo>
                  <a:cubicBezTo>
                    <a:pt x="0" y="2250"/>
                    <a:pt x="0" y="2250"/>
                    <a:pt x="0" y="2250"/>
                  </a:cubicBezTo>
                </a:path>
              </a:pathLst>
            </a:custGeom>
            <a:noFill/>
            <a:ln w="19050" cap="sq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89625" tIns="44800" rIns="89625" bIns="44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6"/>
                <a:buFont typeface="Arial"/>
                <a:buNone/>
              </a:pPr>
              <a:endParaRPr sz="1836" b="0" i="0" u="none" strike="noStrike" cap="none">
                <a:solidFill>
                  <a:srgbClr val="353535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05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80" name="Google Shape;780;p105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Terminology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105"/>
          <p:cNvSpPr txBox="1"/>
          <p:nvPr/>
        </p:nvSpPr>
        <p:spPr>
          <a:xfrm>
            <a:off x="548940" y="1250186"/>
            <a:ext cx="11801118" cy="5041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4008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Agent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73278" marR="0" lvl="2" indent="-34289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When your build or deployment runs, the system begins one or more jobs. An agent is installable software that runs one build or deployment job at a 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	Microsoft-hosted agents: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39650" marR="0" lvl="3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With Microsoft-hosted agents, maintenance and upgrades are taken care of for you. Each time you run a pipeline, you get a fresh virtual machine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30379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	Self-hosted agents: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39650" marR="0" lvl="3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An agent that you set up and manage on your own to run build and deployment jobs is a self-hosted agent. More control to install dependent software needed for your builds and deployments</a:t>
            </a:r>
            <a:endParaRPr sz="24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82" name="Google Shape;782;p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06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92" name="Google Shape;792;p106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Terminology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3" name="Google Shape;793;p106"/>
          <p:cNvSpPr txBox="1"/>
          <p:nvPr/>
        </p:nvSpPr>
        <p:spPr>
          <a:xfrm>
            <a:off x="593163" y="1140615"/>
            <a:ext cx="11801118" cy="5262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4008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Repositories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At the beginning of a pipeline, the agent downloads files from your repository into a local sources directory</a:t>
            </a:r>
            <a:endParaRPr sz="24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			Supported Repos</a:t>
            </a:r>
            <a:endParaRPr sz="2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463121" marR="0" lvl="3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Azure Repos Git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63121" marR="0" lvl="3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Azure Repos TFVC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63121" marR="0" lvl="3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Bitbucket Cloud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63121" marR="0" lvl="3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External Git (generic)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63121" marR="0" lvl="3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GitHub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63121" marR="0" lvl="3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GitHub Enterprise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63121" marR="0" lvl="3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Subversion</a:t>
            </a:r>
            <a:endParaRPr sz="24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94" name="Google Shape;794;p1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80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8" name="Google Shape;338;p80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Continuous Delivery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80"/>
          <p:cNvSpPr txBox="1"/>
          <p:nvPr/>
        </p:nvSpPr>
        <p:spPr>
          <a:xfrm>
            <a:off x="575427" y="1276220"/>
            <a:ext cx="11818854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4008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Build software that is always ready to be deployed into production</a:t>
            </a:r>
            <a:endParaRPr sz="30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0" name="Google Shape;340;p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51539" y="2317337"/>
            <a:ext cx="7559564" cy="3672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81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1" name="Google Shape;351;p81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Continuous Delivery Cont.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81"/>
          <p:cNvSpPr txBox="1"/>
          <p:nvPr/>
        </p:nvSpPr>
        <p:spPr>
          <a:xfrm>
            <a:off x="575427" y="1276220"/>
            <a:ext cx="11217180" cy="4401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Is this a new idea?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sz="2800" b="0" i="0" u="none" strike="noStrike" cap="none" baseline="30000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st</a:t>
            </a: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 principle of the Agile Manifesto: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23570" marR="0" lvl="1" indent="-45719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“Our highest priority is to satisfy the customer through early and </a:t>
            </a:r>
            <a:r>
              <a:rPr lang="en-US" sz="28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continuous delivery</a:t>
            </a: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 of valuable software”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6371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Goal: Release to production more often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23570" marR="0" lvl="1" indent="-45719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Monthly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23570" marR="0" lvl="1" indent="-45719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Weekly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23570" marR="0" lvl="1" indent="-45719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Daily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3" name="Google Shape;353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2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3" name="Google Shape;363;p82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Continuous Delivery Cont.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82"/>
          <p:cNvSpPr txBox="1"/>
          <p:nvPr/>
        </p:nvSpPr>
        <p:spPr>
          <a:xfrm>
            <a:off x="575427" y="1276220"/>
            <a:ext cx="1121718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Pros: Receive many benefits from the Agile process as well as others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66371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Build the right product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89942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Constant feedback from customers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89942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Write thorough acceptance tests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32742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66371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Earlier benefits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89942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Get product out before competitors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89942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Find bugs earlier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5" name="Google Shape;365;p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83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5" name="Google Shape;375;p83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Continuous Delivery Cont.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83"/>
          <p:cNvSpPr txBox="1"/>
          <p:nvPr/>
        </p:nvSpPr>
        <p:spPr>
          <a:xfrm>
            <a:off x="575427" y="1276220"/>
            <a:ext cx="1121718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Ability to react quickly to change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23570" marR="0" lvl="1" indent="-45719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Adopt to new requirements quickly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2357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Save money and time with 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23570" marR="0" lvl="1" indent="-45719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As deploying to production becomes easier, more time can be spent developing valuable features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7" name="Google Shape;377;p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84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7" name="Google Shape;387;p84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Continuous Integration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84"/>
          <p:cNvSpPr txBox="1"/>
          <p:nvPr/>
        </p:nvSpPr>
        <p:spPr>
          <a:xfrm>
            <a:off x="575427" y="1276220"/>
            <a:ext cx="11548256" cy="4056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21208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Vital step when practicing CD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1208" marR="0" lvl="0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To practice CI, every developer on a project must integrate their work daily with every other developer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21208" marR="0" lvl="0" indent="-31496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1208" marR="0" lvl="0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Everyone on the team needs to practice this for it to work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1208" marR="0" lvl="0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Continuous integration is not a tool, but a technique</a:t>
            </a: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9" name="Google Shape;389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85"/>
          <p:cNvSpPr txBox="1"/>
          <p:nvPr/>
        </p:nvSpPr>
        <p:spPr>
          <a:xfrm>
            <a:off x="520759" y="358645"/>
            <a:ext cx="11889564" cy="9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Quattrocento Sans"/>
              <a:buNone/>
            </a:pPr>
            <a:endParaRPr sz="5400" b="1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99" name="Google Shape;399;p85"/>
          <p:cNvSpPr txBox="1"/>
          <p:nvPr/>
        </p:nvSpPr>
        <p:spPr>
          <a:xfrm>
            <a:off x="504717" y="246351"/>
            <a:ext cx="11889564" cy="102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5400"/>
              <a:buFont typeface="Calibri"/>
              <a:buNone/>
            </a:pPr>
            <a:r>
              <a:rPr lang="en-US" sz="5400" b="1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Continuous Integration</a:t>
            </a:r>
            <a:endParaRPr sz="5400" b="1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85"/>
          <p:cNvSpPr txBox="1"/>
          <p:nvPr/>
        </p:nvSpPr>
        <p:spPr>
          <a:xfrm>
            <a:off x="575427" y="1276220"/>
            <a:ext cx="11217180" cy="465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4008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Things a CI server can do: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008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87578" marR="0" lvl="1" indent="-457198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After you check-in code it can: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53950" marR="0" lvl="2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Run build/test scripts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453950" marR="0" lvl="2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Notify developers of a failed build or failed tests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96750" marR="0" lvl="2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8080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87578" marR="0" lvl="1" indent="-457198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Can show all past check-ins and if they failed or passed all the tests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87578" marR="0" lvl="1" indent="-457198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Can keep track of multiple projects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87578" marR="0" lvl="1" indent="-457198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</a:pPr>
            <a:r>
              <a:rPr lang="en-US" sz="2800" b="0" i="0" u="none" strike="noStrike" cap="none">
                <a:solidFill>
                  <a:srgbClr val="080808"/>
                </a:solidFill>
                <a:latin typeface="Calibri"/>
                <a:ea typeface="Calibri"/>
                <a:cs typeface="Calibri"/>
                <a:sym typeface="Calibri"/>
              </a:rPr>
              <a:t>Plus much more!!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1" name="Google Shape;401;p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9834" y="6235974"/>
            <a:ext cx="1625819" cy="592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3_WHITE TEMPLATE">
  <a:themeElements>
    <a:clrScheme name="Custom 10">
      <a:dk1>
        <a:srgbClr val="505050"/>
      </a:dk1>
      <a:lt1>
        <a:srgbClr val="FFFFFF"/>
      </a:lt1>
      <a:dk2>
        <a:srgbClr val="002050"/>
      </a:dk2>
      <a:lt2>
        <a:srgbClr val="9BD2FF"/>
      </a:lt2>
      <a:accent1>
        <a:srgbClr val="002050"/>
      </a:accent1>
      <a:accent2>
        <a:srgbClr val="0078D7"/>
      </a:accent2>
      <a:accent3>
        <a:srgbClr val="D83B01"/>
      </a:accent3>
      <a:accent4>
        <a:srgbClr val="107C10"/>
      </a:accent4>
      <a:accent5>
        <a:srgbClr val="B4009E"/>
      </a:accent5>
      <a:accent6>
        <a:srgbClr val="5C2D91"/>
      </a:accent6>
      <a:hlink>
        <a:srgbClr val="0078D7"/>
      </a:hlink>
      <a:folHlink>
        <a:srgbClr val="0078D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9-51008_Machine_Learning_AI_&amp;_Data_Science_Conference_Fall_2018_Template">
  <a:themeElements>
    <a:clrScheme name="Custom 2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A80000"/>
      </a:accent1>
      <a:accent2>
        <a:srgbClr val="505050"/>
      </a:accent2>
      <a:accent3>
        <a:srgbClr val="737373"/>
      </a:accent3>
      <a:accent4>
        <a:srgbClr val="002050"/>
      </a:accent4>
      <a:accent5>
        <a:srgbClr val="D83B01"/>
      </a:accent5>
      <a:accent6>
        <a:srgbClr val="D2D2D2"/>
      </a:accent6>
      <a:hlink>
        <a:srgbClr val="0078D7"/>
      </a:hlink>
      <a:folHlink>
        <a:srgbClr val="0078D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WHITE TEMPLATE">
  <a:themeElements>
    <a:clrScheme name="TT for white - NEW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107C10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1806</Words>
  <Application>Microsoft Office PowerPoint</Application>
  <PresentationFormat>Custom</PresentationFormat>
  <Paragraphs>312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Noto Sans Symbols</vt:lpstr>
      <vt:lpstr>Quattrocento Sans</vt:lpstr>
      <vt:lpstr>Arial</vt:lpstr>
      <vt:lpstr>Calibri</vt:lpstr>
      <vt:lpstr>Consolas</vt:lpstr>
      <vt:lpstr>Courier New</vt:lpstr>
      <vt:lpstr>1_Office Theme</vt:lpstr>
      <vt:lpstr>3_WHITE TEMPLATE</vt:lpstr>
      <vt:lpstr>9-51008_Machine_Learning_AI_&amp;_Data_Science_Conference_Fall_2018_Template</vt:lpstr>
      <vt:lpstr>1_WHITE TEMPLATE</vt:lpstr>
      <vt:lpstr>DevOps for AI</vt:lpstr>
      <vt:lpstr>What is DevOps?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DevOps for AI Development </vt:lpstr>
      <vt:lpstr>Model Lifecycle Management</vt:lpstr>
      <vt:lpstr>Building your own AI models</vt:lpstr>
      <vt:lpstr>Data science workflow</vt:lpstr>
      <vt:lpstr>PowerPoint Presentation</vt:lpstr>
      <vt:lpstr>What does DevOps for AI mean?</vt:lpstr>
      <vt:lpstr>Produce Repeatable Experiments</vt:lpstr>
      <vt:lpstr>PowerPoint Presentation</vt:lpstr>
      <vt:lpstr>Key Goals of DevOps for AI</vt:lpstr>
      <vt:lpstr>PowerPoint Presentation</vt:lpstr>
      <vt:lpstr>Step 1 – Infuse AI into App</vt:lpstr>
      <vt:lpstr>Step 2 – Automate Model Training</vt:lpstr>
      <vt:lpstr>Step 3 – Store, Version and Validate Models</vt:lpstr>
      <vt:lpstr>Step 4 – Automate Model Release</vt:lpstr>
      <vt:lpstr>PowerPoint Presentation</vt:lpstr>
      <vt:lpstr>Azure Pipelines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for AI</dc:title>
  <cp:lastModifiedBy>Seth Mottaghinejad</cp:lastModifiedBy>
  <cp:revision>2</cp:revision>
  <dcterms:modified xsi:type="dcterms:W3CDTF">2019-03-01T15:32:39Z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wopauli@microsoft.com</vt:lpwstr>
  </property>
  <property fmtid="{D5CDD505-2E9C-101B-9397-08002B2CF9AE}" pid="5" name="MSIP_Label_f42aa342-8706-4288-bd11-ebb85995028c_SetDate">
    <vt:lpwstr>2019-02-06T07:09:03.9772066Z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ba8bfd9f-5b3f-461a-b4e3-c63c86bfc409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